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9" r:id="rId3"/>
    <p:sldId id="259" r:id="rId4"/>
    <p:sldId id="260" r:id="rId5"/>
    <p:sldId id="266" r:id="rId6"/>
    <p:sldId id="261" r:id="rId7"/>
    <p:sldId id="263" r:id="rId8"/>
    <p:sldId id="264" r:id="rId9"/>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FBCF"/>
    <a:srgbClr val="00FF00"/>
    <a:srgbClr val="FF6600"/>
    <a:srgbClr val="FF3399"/>
    <a:srgbClr val="FFCCFF"/>
    <a:srgbClr val="FFFF99"/>
    <a:srgbClr val="FF66FF"/>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35" autoAdjust="0"/>
    <p:restoredTop sz="80622" autoAdjust="0"/>
  </p:normalViewPr>
  <p:slideViewPr>
    <p:cSldViewPr snapToGrid="0">
      <p:cViewPr varScale="1">
        <p:scale>
          <a:sx n="59" d="100"/>
          <a:sy n="59" d="100"/>
        </p:scale>
        <p:origin x="1044" y="66"/>
      </p:cViewPr>
      <p:guideLst/>
    </p:cSldViewPr>
  </p:slideViewPr>
  <p:outlineViewPr>
    <p:cViewPr>
      <p:scale>
        <a:sx n="33" d="100"/>
        <a:sy n="33" d="100"/>
      </p:scale>
      <p:origin x="0" y="-155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6" d="100"/>
          <a:sy n="56" d="100"/>
        </p:scale>
        <p:origin x="285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B9B062D8-AD5F-436B-B544-6E586CA5C2FD}" type="datetimeFigureOut">
              <a:rPr kumimoji="1" lang="ja-JP" altLang="en-US" smtClean="0"/>
              <a:t>2023/6/21</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634A28A-6F42-46AD-8D79-ECE2DE150044}" type="slidenum">
              <a:rPr kumimoji="1" lang="ja-JP" altLang="en-US" smtClean="0"/>
              <a:t>‹#›</a:t>
            </a:fld>
            <a:endParaRPr kumimoji="1" lang="ja-JP" altLang="en-US"/>
          </a:p>
        </p:txBody>
      </p:sp>
    </p:spTree>
    <p:extLst>
      <p:ext uri="{BB962C8B-B14F-4D97-AF65-F5344CB8AC3E}">
        <p14:creationId xmlns:p14="http://schemas.microsoft.com/office/powerpoint/2010/main" val="12575981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634A28A-6F42-46AD-8D79-ECE2DE150044}" type="slidenum">
              <a:rPr kumimoji="1" lang="ja-JP" altLang="en-US" smtClean="0"/>
              <a:t>5</a:t>
            </a:fld>
            <a:endParaRPr kumimoji="1" lang="ja-JP" altLang="en-US"/>
          </a:p>
        </p:txBody>
      </p:sp>
    </p:spTree>
    <p:extLst>
      <p:ext uri="{BB962C8B-B14F-4D97-AF65-F5344CB8AC3E}">
        <p14:creationId xmlns:p14="http://schemas.microsoft.com/office/powerpoint/2010/main" val="1906204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6DA42AE-FC77-4908-A62D-CF0B60079845}" type="datetime1">
              <a:rPr kumimoji="1" lang="ja-JP" altLang="en-US" smtClean="0"/>
              <a:t>2023/6/21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47F3269-AA8D-4829-B2F8-6B5FB4EF853B}" type="slidenum">
              <a:rPr kumimoji="1" lang="ja-JP" altLang="en-US" smtClean="0"/>
              <a:t>‹#›</a:t>
            </a:fld>
            <a:endParaRPr kumimoji="1" lang="ja-JP" altLang="en-US"/>
          </a:p>
        </p:txBody>
      </p:sp>
    </p:spTree>
    <p:extLst>
      <p:ext uri="{BB962C8B-B14F-4D97-AF65-F5344CB8AC3E}">
        <p14:creationId xmlns:p14="http://schemas.microsoft.com/office/powerpoint/2010/main" val="2588858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E9E21C3-7FC6-4C49-B267-ED37BEA85640}" type="datetime1">
              <a:rPr kumimoji="1" lang="ja-JP" altLang="en-US" smtClean="0"/>
              <a:t>2023/6/21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47F3269-AA8D-4829-B2F8-6B5FB4EF853B}" type="slidenum">
              <a:rPr kumimoji="1" lang="ja-JP" altLang="en-US" smtClean="0"/>
              <a:t>‹#›</a:t>
            </a:fld>
            <a:endParaRPr kumimoji="1" lang="ja-JP" altLang="en-US"/>
          </a:p>
        </p:txBody>
      </p:sp>
    </p:spTree>
    <p:extLst>
      <p:ext uri="{BB962C8B-B14F-4D97-AF65-F5344CB8AC3E}">
        <p14:creationId xmlns:p14="http://schemas.microsoft.com/office/powerpoint/2010/main" val="3879481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60A43C3-91B1-44E2-B67C-DBA5CB3672A7}" type="datetime1">
              <a:rPr kumimoji="1" lang="ja-JP" altLang="en-US" smtClean="0"/>
              <a:t>2023/6/21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47F3269-AA8D-4829-B2F8-6B5FB4EF853B}" type="slidenum">
              <a:rPr kumimoji="1" lang="ja-JP" altLang="en-US" smtClean="0"/>
              <a:t>‹#›</a:t>
            </a:fld>
            <a:endParaRPr kumimoji="1" lang="ja-JP" altLang="en-US"/>
          </a:p>
        </p:txBody>
      </p:sp>
    </p:spTree>
    <p:extLst>
      <p:ext uri="{BB962C8B-B14F-4D97-AF65-F5344CB8AC3E}">
        <p14:creationId xmlns:p14="http://schemas.microsoft.com/office/powerpoint/2010/main" val="3685255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B9D52CA-8C5F-4F2A-8519-82892CA49BC9}" type="datetime1">
              <a:rPr kumimoji="1" lang="ja-JP" altLang="en-US" smtClean="0"/>
              <a:t>2023/6/21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47F3269-AA8D-4829-B2F8-6B5FB4EF853B}" type="slidenum">
              <a:rPr kumimoji="1" lang="ja-JP" altLang="en-US" smtClean="0"/>
              <a:t>‹#›</a:t>
            </a:fld>
            <a:endParaRPr kumimoji="1" lang="ja-JP" altLang="en-US"/>
          </a:p>
        </p:txBody>
      </p:sp>
    </p:spTree>
    <p:extLst>
      <p:ext uri="{BB962C8B-B14F-4D97-AF65-F5344CB8AC3E}">
        <p14:creationId xmlns:p14="http://schemas.microsoft.com/office/powerpoint/2010/main" val="2802317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6773B132-4F49-467B-97C8-E15E92060253}" type="datetime1">
              <a:rPr kumimoji="1" lang="ja-JP" altLang="en-US" smtClean="0"/>
              <a:t>2023/6/21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47F3269-AA8D-4829-B2F8-6B5FB4EF853B}" type="slidenum">
              <a:rPr kumimoji="1" lang="ja-JP" altLang="en-US" smtClean="0"/>
              <a:t>‹#›</a:t>
            </a:fld>
            <a:endParaRPr kumimoji="1" lang="ja-JP" altLang="en-US"/>
          </a:p>
        </p:txBody>
      </p:sp>
    </p:spTree>
    <p:extLst>
      <p:ext uri="{BB962C8B-B14F-4D97-AF65-F5344CB8AC3E}">
        <p14:creationId xmlns:p14="http://schemas.microsoft.com/office/powerpoint/2010/main" val="2986696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E30DE62-36B2-43B5-AD98-33BF9331C640}" type="datetime1">
              <a:rPr kumimoji="1" lang="ja-JP" altLang="en-US" smtClean="0"/>
              <a:t>2023/6/21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47F3269-AA8D-4829-B2F8-6B5FB4EF853B}" type="slidenum">
              <a:rPr kumimoji="1" lang="ja-JP" altLang="en-US" smtClean="0"/>
              <a:t>‹#›</a:t>
            </a:fld>
            <a:endParaRPr kumimoji="1" lang="ja-JP" altLang="en-US"/>
          </a:p>
        </p:txBody>
      </p:sp>
    </p:spTree>
    <p:extLst>
      <p:ext uri="{BB962C8B-B14F-4D97-AF65-F5344CB8AC3E}">
        <p14:creationId xmlns:p14="http://schemas.microsoft.com/office/powerpoint/2010/main" val="2857951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0AE37C4-2D57-4F68-BB05-5F7D82FD00A4}" type="datetime1">
              <a:rPr kumimoji="1" lang="ja-JP" altLang="en-US" smtClean="0"/>
              <a:t>2023/6/21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47F3269-AA8D-4829-B2F8-6B5FB4EF853B}" type="slidenum">
              <a:rPr kumimoji="1" lang="ja-JP" altLang="en-US" smtClean="0"/>
              <a:t>‹#›</a:t>
            </a:fld>
            <a:endParaRPr kumimoji="1" lang="ja-JP" altLang="en-US"/>
          </a:p>
        </p:txBody>
      </p:sp>
    </p:spTree>
    <p:extLst>
      <p:ext uri="{BB962C8B-B14F-4D97-AF65-F5344CB8AC3E}">
        <p14:creationId xmlns:p14="http://schemas.microsoft.com/office/powerpoint/2010/main" val="3370800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7C926DA-F91F-4766-A284-AA9AD1A32906}" type="datetime1">
              <a:rPr kumimoji="1" lang="ja-JP" altLang="en-US" smtClean="0"/>
              <a:t>2023/6/21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47F3269-AA8D-4829-B2F8-6B5FB4EF853B}" type="slidenum">
              <a:rPr kumimoji="1" lang="ja-JP" altLang="en-US" smtClean="0"/>
              <a:t>‹#›</a:t>
            </a:fld>
            <a:endParaRPr kumimoji="1" lang="ja-JP" altLang="en-US"/>
          </a:p>
        </p:txBody>
      </p:sp>
    </p:spTree>
    <p:extLst>
      <p:ext uri="{BB962C8B-B14F-4D97-AF65-F5344CB8AC3E}">
        <p14:creationId xmlns:p14="http://schemas.microsoft.com/office/powerpoint/2010/main" val="2786287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086ABCA-C594-4C6E-B351-E308BC4786DA}" type="datetime1">
              <a:rPr kumimoji="1" lang="ja-JP" altLang="en-US" smtClean="0"/>
              <a:t>2023/6/21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47F3269-AA8D-4829-B2F8-6B5FB4EF853B}" type="slidenum">
              <a:rPr kumimoji="1" lang="ja-JP" altLang="en-US" smtClean="0"/>
              <a:t>‹#›</a:t>
            </a:fld>
            <a:endParaRPr kumimoji="1" lang="ja-JP" altLang="en-US"/>
          </a:p>
        </p:txBody>
      </p:sp>
    </p:spTree>
    <p:extLst>
      <p:ext uri="{BB962C8B-B14F-4D97-AF65-F5344CB8AC3E}">
        <p14:creationId xmlns:p14="http://schemas.microsoft.com/office/powerpoint/2010/main" val="572176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A66A1E0-4D67-4129-8964-E87A21D8F859}" type="datetime1">
              <a:rPr kumimoji="1" lang="ja-JP" altLang="en-US" smtClean="0"/>
              <a:t>2023/6/21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47F3269-AA8D-4829-B2F8-6B5FB4EF853B}" type="slidenum">
              <a:rPr kumimoji="1" lang="ja-JP" altLang="en-US" smtClean="0"/>
              <a:t>‹#›</a:t>
            </a:fld>
            <a:endParaRPr kumimoji="1" lang="ja-JP" altLang="en-US"/>
          </a:p>
        </p:txBody>
      </p:sp>
    </p:spTree>
    <p:extLst>
      <p:ext uri="{BB962C8B-B14F-4D97-AF65-F5344CB8AC3E}">
        <p14:creationId xmlns:p14="http://schemas.microsoft.com/office/powerpoint/2010/main" val="105495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F720181-1EEC-438C-8BCB-B4773729857D}" type="datetime1">
              <a:rPr kumimoji="1" lang="ja-JP" altLang="en-US" smtClean="0"/>
              <a:t>2023/6/21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47F3269-AA8D-4829-B2F8-6B5FB4EF853B}" type="slidenum">
              <a:rPr kumimoji="1" lang="ja-JP" altLang="en-US" smtClean="0"/>
              <a:t>‹#›</a:t>
            </a:fld>
            <a:endParaRPr kumimoji="1" lang="ja-JP" altLang="en-US"/>
          </a:p>
        </p:txBody>
      </p:sp>
    </p:spTree>
    <p:extLst>
      <p:ext uri="{BB962C8B-B14F-4D97-AF65-F5344CB8AC3E}">
        <p14:creationId xmlns:p14="http://schemas.microsoft.com/office/powerpoint/2010/main" val="2984741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CD409-B4F3-4A94-8EFE-FA28A52772A7}" type="datetime1">
              <a:rPr kumimoji="1" lang="ja-JP" altLang="en-US" smtClean="0"/>
              <a:t>2023/6/21</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7F3269-AA8D-4829-B2F8-6B5FB4EF853B}" type="slidenum">
              <a:rPr kumimoji="1" lang="ja-JP" altLang="en-US" smtClean="0"/>
              <a:t>‹#›</a:t>
            </a:fld>
            <a:endParaRPr kumimoji="1" lang="ja-JP" altLang="en-US"/>
          </a:p>
        </p:txBody>
      </p:sp>
    </p:spTree>
    <p:extLst>
      <p:ext uri="{BB962C8B-B14F-4D97-AF65-F5344CB8AC3E}">
        <p14:creationId xmlns:p14="http://schemas.microsoft.com/office/powerpoint/2010/main" val="19737308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9532" y="2510609"/>
            <a:ext cx="10204268" cy="942884"/>
          </a:xfrm>
        </p:spPr>
        <p:txBody>
          <a:bodyPr>
            <a:normAutofit/>
          </a:bodyPr>
          <a:lstStyle/>
          <a:p>
            <a:r>
              <a:rPr kumimoji="1" lang="ja-JP" altLang="en-US" sz="4000" smtClean="0">
                <a:latin typeface="UD デジタル 教科書体 NK-B" panose="02020700000000000000" pitchFamily="18" charset="-128"/>
                <a:ea typeface="UD デジタル 教科書体 NK-B" panose="02020700000000000000" pitchFamily="18" charset="-128"/>
              </a:rPr>
              <a:t>第４次長岡市食育推進計画骨子構成（案）</a:t>
            </a:r>
            <a:endParaRPr kumimoji="1" lang="ja-JP" altLang="en-US" sz="4000">
              <a:latin typeface="UD デジタル 教科書体 NK-B" panose="02020700000000000000" pitchFamily="18" charset="-128"/>
              <a:ea typeface="UD デジタル 教科書体 NK-B" panose="02020700000000000000" pitchFamily="18" charset="-128"/>
            </a:endParaRPr>
          </a:p>
        </p:txBody>
      </p:sp>
      <p:sp>
        <p:nvSpPr>
          <p:cNvPr id="3" name="サブタイトル 2"/>
          <p:cNvSpPr>
            <a:spLocks noGrp="1"/>
          </p:cNvSpPr>
          <p:nvPr>
            <p:ph type="subTitle" idx="1"/>
          </p:nvPr>
        </p:nvSpPr>
        <p:spPr>
          <a:xfrm>
            <a:off x="655319" y="614167"/>
            <a:ext cx="7955281" cy="879353"/>
          </a:xfrm>
        </p:spPr>
        <p:txBody>
          <a:bodyPr>
            <a:normAutofit/>
          </a:bodyPr>
          <a:lstStyle/>
          <a:p>
            <a:pPr algn="l"/>
            <a:r>
              <a:rPr kumimoji="1" lang="ja-JP" altLang="en-US" smtClean="0">
                <a:latin typeface="UD デジタル 教科書体 NK-B" panose="02020700000000000000" pitchFamily="18" charset="-128"/>
                <a:ea typeface="UD デジタル 教科書体 NK-B" panose="02020700000000000000" pitchFamily="18" charset="-128"/>
              </a:rPr>
              <a:t>令和５年６月２９日（木）</a:t>
            </a:r>
            <a:endParaRPr kumimoji="1" lang="en-US" altLang="ja-JP" smtClean="0">
              <a:latin typeface="UD デジタル 教科書体 NK-B" panose="02020700000000000000" pitchFamily="18" charset="-128"/>
              <a:ea typeface="UD デジタル 教科書体 NK-B" panose="02020700000000000000" pitchFamily="18" charset="-128"/>
            </a:endParaRPr>
          </a:p>
          <a:p>
            <a:pPr algn="l"/>
            <a:r>
              <a:rPr kumimoji="1" lang="ja-JP" altLang="en-US" smtClean="0">
                <a:latin typeface="UD デジタル 教科書体 NK-B" panose="02020700000000000000" pitchFamily="18" charset="-128"/>
                <a:ea typeface="UD デジタル 教科書体 NK-B" panose="02020700000000000000" pitchFamily="18" charset="-128"/>
              </a:rPr>
              <a:t>第１回長岡市食育推進会議・食育推進連絡会議　資料</a:t>
            </a:r>
            <a:endParaRPr kumimoji="1" lang="ja-JP" altLang="en-US">
              <a:latin typeface="UD デジタル 教科書体 NK-B" panose="02020700000000000000" pitchFamily="18" charset="-128"/>
              <a:ea typeface="UD デジタル 教科書体 NK-B" panose="02020700000000000000" pitchFamily="18" charset="-128"/>
            </a:endParaRPr>
          </a:p>
        </p:txBody>
      </p:sp>
      <p:sp>
        <p:nvSpPr>
          <p:cNvPr id="4" name="サブタイトル 2"/>
          <p:cNvSpPr txBox="1">
            <a:spLocks/>
          </p:cNvSpPr>
          <p:nvPr/>
        </p:nvSpPr>
        <p:spPr>
          <a:xfrm>
            <a:off x="10293532" y="309154"/>
            <a:ext cx="1458684" cy="44849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200">
                <a:latin typeface="UD デジタル 教科書体 NK-B" panose="02020700000000000000" pitchFamily="18" charset="-128"/>
                <a:ea typeface="UD デジタル 教科書体 NK-B" panose="02020700000000000000" pitchFamily="18" charset="-128"/>
              </a:rPr>
              <a:t>資料</a:t>
            </a:r>
            <a:r>
              <a:rPr lang="ja-JP" altLang="en-US" sz="3200" smtClean="0">
                <a:latin typeface="UD デジタル 教科書体 NK-B" panose="02020700000000000000" pitchFamily="18" charset="-128"/>
                <a:ea typeface="UD デジタル 教科書体 NK-B" panose="02020700000000000000" pitchFamily="18" charset="-128"/>
              </a:rPr>
              <a:t>２</a:t>
            </a:r>
            <a:endParaRPr lang="ja-JP" altLang="en-US" sz="3200">
              <a:latin typeface="UD デジタル 教科書体 NK-B" panose="02020700000000000000" pitchFamily="18" charset="-128"/>
              <a:ea typeface="UD デジタル 教科書体 NK-B" panose="02020700000000000000" pitchFamily="18" charset="-128"/>
            </a:endParaRPr>
          </a:p>
        </p:txBody>
      </p:sp>
      <p:cxnSp>
        <p:nvCxnSpPr>
          <p:cNvPr id="7" name="直線コネクタ 6"/>
          <p:cNvCxnSpPr/>
          <p:nvPr/>
        </p:nvCxnSpPr>
        <p:spPr>
          <a:xfrm flipV="1">
            <a:off x="655319" y="1470660"/>
            <a:ext cx="7406640" cy="45720"/>
          </a:xfrm>
          <a:prstGeom prst="line">
            <a:avLst/>
          </a:prstGeom>
          <a:ln w="762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51677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05000" y="188915"/>
            <a:ext cx="8077200" cy="564515"/>
          </a:xfrm>
          <a:solidFill>
            <a:srgbClr val="0070C0"/>
          </a:solidFill>
        </p:spPr>
        <p:txBody>
          <a:bodyPr>
            <a:normAutofit fontScale="90000"/>
          </a:bodyPr>
          <a:lstStyle/>
          <a:p>
            <a:pPr algn="ctr">
              <a:lnSpc>
                <a:spcPct val="100000"/>
              </a:lnSpc>
            </a:pPr>
            <a:r>
              <a:rPr kumimoji="1" lang="ja-JP" altLang="en-US" sz="3600" smtClean="0">
                <a:solidFill>
                  <a:schemeClr val="bg1"/>
                </a:solidFill>
                <a:latin typeface="UD デジタル 教科書体 N-B" panose="02020700000000000000" pitchFamily="17" charset="-128"/>
                <a:ea typeface="UD デジタル 教科書体 N-B" panose="02020700000000000000" pitchFamily="17" charset="-128"/>
              </a:rPr>
              <a:t>第４次長岡市食育推進計画　構成（案）</a:t>
            </a:r>
            <a:endParaRPr kumimoji="1" lang="ja-JP" altLang="en-US" sz="3600">
              <a:solidFill>
                <a:schemeClr val="bg1"/>
              </a:solidFill>
              <a:latin typeface="UD デジタル 教科書体 N-B" panose="02020700000000000000" pitchFamily="17" charset="-128"/>
              <a:ea typeface="UD デジタル 教科書体 N-B" panose="02020700000000000000" pitchFamily="17" charset="-128"/>
            </a:endParaRPr>
          </a:p>
        </p:txBody>
      </p:sp>
      <p:graphicFrame>
        <p:nvGraphicFramePr>
          <p:cNvPr id="7" name="コンテンツ プレースホルダー 6"/>
          <p:cNvGraphicFramePr>
            <a:graphicFrameLocks noGrp="1"/>
          </p:cNvGraphicFramePr>
          <p:nvPr>
            <p:ph sz="half" idx="1"/>
            <p:extLst>
              <p:ext uri="{D42A27DB-BD31-4B8C-83A1-F6EECF244321}">
                <p14:modId xmlns:p14="http://schemas.microsoft.com/office/powerpoint/2010/main" val="3376398752"/>
              </p:ext>
            </p:extLst>
          </p:nvPr>
        </p:nvGraphicFramePr>
        <p:xfrm>
          <a:off x="304800" y="914401"/>
          <a:ext cx="5715000" cy="5807074"/>
        </p:xfrm>
        <a:graphic>
          <a:graphicData uri="http://schemas.openxmlformats.org/drawingml/2006/table">
            <a:tbl>
              <a:tblPr bandRow="1">
                <a:tableStyleId>{5C22544A-7EE6-4342-B048-85BDC9FD1C3A}</a:tableStyleId>
              </a:tblPr>
              <a:tblGrid>
                <a:gridCol w="5715000">
                  <a:extLst>
                    <a:ext uri="{9D8B030D-6E8A-4147-A177-3AD203B41FA5}">
                      <a16:colId xmlns:a16="http://schemas.microsoft.com/office/drawing/2014/main" val="3435962081"/>
                    </a:ext>
                  </a:extLst>
                </a:gridCol>
              </a:tblGrid>
              <a:tr h="460277">
                <a:tc>
                  <a:txBody>
                    <a:bodyPr/>
                    <a:lstStyle/>
                    <a:p>
                      <a:r>
                        <a:rPr kumimoji="1" lang="ja-JP" altLang="en-US" sz="2000" smtClean="0">
                          <a:latin typeface="UD デジタル 教科書体 N-B" panose="02020700000000000000" pitchFamily="17" charset="-128"/>
                          <a:ea typeface="UD デジタル 教科書体 N-B" panose="02020700000000000000" pitchFamily="17" charset="-128"/>
                        </a:rPr>
                        <a:t>第１章　計画策定の基本事項</a:t>
                      </a:r>
                      <a:endParaRPr kumimoji="1" lang="ja-JP" altLang="en-US" sz="2000">
                        <a:latin typeface="UD デジタル 教科書体 N-B" panose="02020700000000000000" pitchFamily="17" charset="-128"/>
                        <a:ea typeface="UD デジタル 教科書体 N-B" panose="02020700000000000000" pitchFamily="17" charset="-128"/>
                      </a:endParaRPr>
                    </a:p>
                  </a:txBody>
                  <a:tcPr anchor="ctr"/>
                </a:tc>
                <a:extLst>
                  <a:ext uri="{0D108BD9-81ED-4DB2-BD59-A6C34878D82A}">
                    <a16:rowId xmlns:a16="http://schemas.microsoft.com/office/drawing/2014/main" val="3285132082"/>
                  </a:ext>
                </a:extLst>
              </a:tr>
              <a:tr h="1134934">
                <a:tc>
                  <a:txBody>
                    <a:bodyPr/>
                    <a:lstStyle/>
                    <a:p>
                      <a:r>
                        <a:rPr kumimoji="1" lang="ja-JP" altLang="en-US" sz="2000" smtClean="0">
                          <a:latin typeface="UD デジタル 教科書体 N-B" panose="02020700000000000000" pitchFamily="17" charset="-128"/>
                          <a:ea typeface="UD デジタル 教科書体 N-B" panose="02020700000000000000" pitchFamily="17" charset="-128"/>
                        </a:rPr>
                        <a:t>　１　計画の策定の趣旨</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r>
                        <a:rPr kumimoji="1" lang="ja-JP" altLang="en-US" sz="2000" smtClean="0">
                          <a:latin typeface="UD デジタル 教科書体 N-B" panose="02020700000000000000" pitchFamily="17" charset="-128"/>
                          <a:ea typeface="UD デジタル 教科書体 N-B" panose="02020700000000000000" pitchFamily="17" charset="-128"/>
                        </a:rPr>
                        <a:t>　２　計画の位置づけ</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r>
                        <a:rPr kumimoji="1" lang="ja-JP" altLang="en-US" sz="2000" smtClean="0">
                          <a:latin typeface="UD デジタル 教科書体 N-B" panose="02020700000000000000" pitchFamily="17" charset="-128"/>
                          <a:ea typeface="UD デジタル 教科書体 N-B" panose="02020700000000000000" pitchFamily="17" charset="-128"/>
                        </a:rPr>
                        <a:t>　３　計画期間</a:t>
                      </a:r>
                      <a:endParaRPr kumimoji="1" lang="ja-JP" altLang="en-US" sz="2000">
                        <a:latin typeface="UD デジタル 教科書体 N-B" panose="02020700000000000000" pitchFamily="17" charset="-128"/>
                        <a:ea typeface="UD デジタル 教科書体 N-B" panose="02020700000000000000" pitchFamily="17" charset="-128"/>
                      </a:endParaRPr>
                    </a:p>
                  </a:txBody>
                  <a:tcPr anchor="ctr"/>
                </a:tc>
                <a:extLst>
                  <a:ext uri="{0D108BD9-81ED-4DB2-BD59-A6C34878D82A}">
                    <a16:rowId xmlns:a16="http://schemas.microsoft.com/office/drawing/2014/main" val="3027986882"/>
                  </a:ext>
                </a:extLst>
              </a:tr>
              <a:tr h="460277">
                <a:tc>
                  <a:txBody>
                    <a:bodyPr/>
                    <a:lstStyle/>
                    <a:p>
                      <a:r>
                        <a:rPr kumimoji="1" lang="ja-JP" altLang="en-US" sz="2000" smtClean="0">
                          <a:latin typeface="UD デジタル 教科書体 N-B" panose="02020700000000000000" pitchFamily="17" charset="-128"/>
                          <a:ea typeface="UD デジタル 教科書体 N-B" panose="02020700000000000000" pitchFamily="17" charset="-128"/>
                        </a:rPr>
                        <a:t>第２章　第３次食育推進計画の成果と課題</a:t>
                      </a:r>
                      <a:endParaRPr kumimoji="1" lang="ja-JP" altLang="en-US" sz="2000">
                        <a:latin typeface="UD デジタル 教科書体 N-B" panose="02020700000000000000" pitchFamily="17" charset="-128"/>
                        <a:ea typeface="UD デジタル 教科書体 N-B" panose="02020700000000000000" pitchFamily="17" charset="-128"/>
                      </a:endParaRPr>
                    </a:p>
                  </a:txBody>
                  <a:tcPr anchor="ctr"/>
                </a:tc>
                <a:extLst>
                  <a:ext uri="{0D108BD9-81ED-4DB2-BD59-A6C34878D82A}">
                    <a16:rowId xmlns:a16="http://schemas.microsoft.com/office/drawing/2014/main" val="1115620994"/>
                  </a:ext>
                </a:extLst>
              </a:tr>
              <a:tr h="1475414">
                <a:tc>
                  <a:txBody>
                    <a:bodyPr/>
                    <a:lstStyle/>
                    <a:p>
                      <a:r>
                        <a:rPr kumimoji="1" lang="ja-JP" altLang="en-US" sz="2000" smtClean="0">
                          <a:latin typeface="UD デジタル 教科書体 N-B" panose="02020700000000000000" pitchFamily="17" charset="-128"/>
                          <a:ea typeface="UD デジタル 教科書体 N-B" panose="02020700000000000000" pitchFamily="17" charset="-128"/>
                        </a:rPr>
                        <a:t>　</a:t>
                      </a:r>
                      <a:r>
                        <a:rPr kumimoji="1" lang="ja-JP" altLang="en-US" sz="2000" smtClean="0">
                          <a:solidFill>
                            <a:srgbClr val="FF0000"/>
                          </a:solidFill>
                          <a:latin typeface="UD デジタル 教科書体 N-B" panose="02020700000000000000" pitchFamily="17" charset="-128"/>
                          <a:ea typeface="UD デジタル 教科書体 N-B" panose="02020700000000000000" pitchFamily="17" charset="-128"/>
                        </a:rPr>
                        <a:t>１　長岡市の現状と課題</a:t>
                      </a:r>
                      <a:endParaRPr kumimoji="1" lang="en-US" altLang="ja-JP" sz="2000" smtClean="0">
                        <a:solidFill>
                          <a:srgbClr val="FF0000"/>
                        </a:solidFill>
                        <a:latin typeface="UD デジタル 教科書体 N-B" panose="02020700000000000000" pitchFamily="17" charset="-128"/>
                        <a:ea typeface="UD デジタル 教科書体 N-B" panose="02020700000000000000" pitchFamily="17" charset="-128"/>
                      </a:endParaRPr>
                    </a:p>
                    <a:p>
                      <a:r>
                        <a:rPr kumimoji="1" lang="ja-JP" altLang="en-US" sz="2000" smtClean="0">
                          <a:latin typeface="UD デジタル 教科書体 N-B" panose="02020700000000000000" pitchFamily="17" charset="-128"/>
                          <a:ea typeface="UD デジタル 教科書体 N-B" panose="02020700000000000000" pitchFamily="17" charset="-128"/>
                        </a:rPr>
                        <a:t>　２　第３次計画の進捗状況と指標の達成状況</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r>
                        <a:rPr kumimoji="1" lang="ja-JP" altLang="en-US" sz="2000" smtClean="0">
                          <a:latin typeface="UD デジタル 教科書体 N-B" panose="02020700000000000000" pitchFamily="17" charset="-128"/>
                          <a:ea typeface="UD デジタル 教科書体 N-B" panose="02020700000000000000" pitchFamily="17" charset="-128"/>
                        </a:rPr>
                        <a:t>　３　第３次計画の評価と課題</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r>
                        <a:rPr kumimoji="1" lang="ja-JP" altLang="en-US" sz="2000" smtClean="0">
                          <a:latin typeface="UD デジタル 教科書体 N-B" panose="02020700000000000000" pitchFamily="17" charset="-128"/>
                          <a:ea typeface="UD デジタル 教科書体 N-B" panose="02020700000000000000" pitchFamily="17" charset="-128"/>
                        </a:rPr>
                        <a:t>　４　第４次食育推進計画の方向性</a:t>
                      </a:r>
                      <a:endParaRPr kumimoji="1" lang="ja-JP" altLang="en-US" sz="2000">
                        <a:latin typeface="UD デジタル 教科書体 N-B" panose="02020700000000000000" pitchFamily="17" charset="-128"/>
                        <a:ea typeface="UD デジタル 教科書体 N-B" panose="02020700000000000000" pitchFamily="17" charset="-128"/>
                      </a:endParaRPr>
                    </a:p>
                  </a:txBody>
                  <a:tcPr anchor="ctr"/>
                </a:tc>
                <a:extLst>
                  <a:ext uri="{0D108BD9-81ED-4DB2-BD59-A6C34878D82A}">
                    <a16:rowId xmlns:a16="http://schemas.microsoft.com/office/drawing/2014/main" val="3843738794"/>
                  </a:ext>
                </a:extLst>
              </a:tr>
              <a:tr h="460277">
                <a:tc>
                  <a:txBody>
                    <a:bodyPr/>
                    <a:lstStyle/>
                    <a:p>
                      <a:r>
                        <a:rPr kumimoji="1" lang="ja-JP" altLang="en-US" sz="2000" smtClean="0">
                          <a:solidFill>
                            <a:srgbClr val="FF0000"/>
                          </a:solidFill>
                          <a:latin typeface="UD デジタル 教科書体 N-B" panose="02020700000000000000" pitchFamily="17" charset="-128"/>
                          <a:ea typeface="UD デジタル 教科書体 N-B" panose="02020700000000000000" pitchFamily="17" charset="-128"/>
                        </a:rPr>
                        <a:t>第３章　第４次食育推進計画の推進方針</a:t>
                      </a:r>
                      <a:endParaRPr kumimoji="1" lang="ja-JP" altLang="en-US" sz="2000">
                        <a:solidFill>
                          <a:srgbClr val="FF0000"/>
                        </a:solidFill>
                        <a:latin typeface="UD デジタル 教科書体 N-B" panose="02020700000000000000" pitchFamily="17" charset="-128"/>
                        <a:ea typeface="UD デジタル 教科書体 N-B" panose="02020700000000000000" pitchFamily="17" charset="-128"/>
                      </a:endParaRPr>
                    </a:p>
                  </a:txBody>
                  <a:tcPr anchor="ctr"/>
                </a:tc>
                <a:extLst>
                  <a:ext uri="{0D108BD9-81ED-4DB2-BD59-A6C34878D82A}">
                    <a16:rowId xmlns:a16="http://schemas.microsoft.com/office/drawing/2014/main" val="2299513798"/>
                  </a:ext>
                </a:extLst>
              </a:tr>
              <a:tr h="1815895">
                <a:tc>
                  <a:txBody>
                    <a:bodyPr/>
                    <a:lstStyle/>
                    <a:p>
                      <a:r>
                        <a:rPr kumimoji="1" lang="ja-JP" altLang="en-US" sz="2000" smtClean="0">
                          <a:latin typeface="UD デジタル 教科書体 N-B" panose="02020700000000000000" pitchFamily="17" charset="-128"/>
                          <a:ea typeface="UD デジタル 教科書体 N-B" panose="02020700000000000000" pitchFamily="17" charset="-128"/>
                        </a:rPr>
                        <a:t>　１　基本理念（めざす姿）</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r>
                        <a:rPr kumimoji="1" lang="ja-JP" altLang="en-US" sz="2000" smtClean="0">
                          <a:latin typeface="UD デジタル 教科書体 N-B" panose="02020700000000000000" pitchFamily="17" charset="-128"/>
                          <a:ea typeface="UD デジタル 教科書体 N-B" panose="02020700000000000000" pitchFamily="17" charset="-128"/>
                        </a:rPr>
                        <a:t>　２　基本方針と取組の柱</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r>
                        <a:rPr kumimoji="1" lang="ja-JP" altLang="en-US" sz="2000" smtClean="0">
                          <a:latin typeface="UD デジタル 教科書体 N-B" panose="02020700000000000000" pitchFamily="17" charset="-128"/>
                          <a:ea typeface="UD デジタル 教科書体 N-B" panose="02020700000000000000" pitchFamily="17" charset="-128"/>
                        </a:rPr>
                        <a:t>　３　施策の視点</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r>
                        <a:rPr kumimoji="1" lang="ja-JP" altLang="en-US" sz="2000" smtClean="0">
                          <a:latin typeface="UD デジタル 教科書体 N-B" panose="02020700000000000000" pitchFamily="17" charset="-128"/>
                          <a:ea typeface="UD デジタル 教科書体 N-B" panose="02020700000000000000" pitchFamily="17" charset="-128"/>
                        </a:rPr>
                        <a:t>　４　施策の体系</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r>
                        <a:rPr kumimoji="1" lang="ja-JP" altLang="en-US" sz="2000" smtClean="0">
                          <a:latin typeface="UD デジタル 教科書体 N-B" panose="02020700000000000000" pitchFamily="17" charset="-128"/>
                          <a:ea typeface="UD デジタル 教科書体 N-B" panose="02020700000000000000" pitchFamily="17" charset="-128"/>
                        </a:rPr>
                        <a:t>　５　数値目標</a:t>
                      </a:r>
                      <a:endParaRPr kumimoji="1" lang="ja-JP" altLang="en-US" sz="2000">
                        <a:latin typeface="UD デジタル 教科書体 N-B" panose="02020700000000000000" pitchFamily="17" charset="-128"/>
                        <a:ea typeface="UD デジタル 教科書体 N-B" panose="02020700000000000000" pitchFamily="17" charset="-128"/>
                      </a:endParaRPr>
                    </a:p>
                  </a:txBody>
                  <a:tcPr anchor="ctr"/>
                </a:tc>
                <a:extLst>
                  <a:ext uri="{0D108BD9-81ED-4DB2-BD59-A6C34878D82A}">
                    <a16:rowId xmlns:a16="http://schemas.microsoft.com/office/drawing/2014/main" val="937855338"/>
                  </a:ext>
                </a:extLst>
              </a:tr>
            </a:tbl>
          </a:graphicData>
        </a:graphic>
      </p:graphicFrame>
      <p:graphicFrame>
        <p:nvGraphicFramePr>
          <p:cNvPr id="8" name="コンテンツ プレースホルダー 7"/>
          <p:cNvGraphicFramePr>
            <a:graphicFrameLocks noGrp="1"/>
          </p:cNvGraphicFramePr>
          <p:nvPr>
            <p:ph sz="half" idx="2"/>
            <p:extLst>
              <p:ext uri="{D42A27DB-BD31-4B8C-83A1-F6EECF244321}">
                <p14:modId xmlns:p14="http://schemas.microsoft.com/office/powerpoint/2010/main" val="3728506758"/>
              </p:ext>
            </p:extLst>
          </p:nvPr>
        </p:nvGraphicFramePr>
        <p:xfrm>
          <a:off x="6172200" y="914402"/>
          <a:ext cx="5638800" cy="5318760"/>
        </p:xfrm>
        <a:graphic>
          <a:graphicData uri="http://schemas.openxmlformats.org/drawingml/2006/table">
            <a:tbl>
              <a:tblPr bandRow="1">
                <a:tableStyleId>{5C22544A-7EE6-4342-B048-85BDC9FD1C3A}</a:tableStyleId>
              </a:tblPr>
              <a:tblGrid>
                <a:gridCol w="5638800">
                  <a:extLst>
                    <a:ext uri="{9D8B030D-6E8A-4147-A177-3AD203B41FA5}">
                      <a16:colId xmlns:a16="http://schemas.microsoft.com/office/drawing/2014/main" val="2555811148"/>
                    </a:ext>
                  </a:extLst>
                </a:gridCol>
              </a:tblGrid>
              <a:tr h="447831">
                <a:tc>
                  <a:txBody>
                    <a:bodyPr/>
                    <a:lstStyle/>
                    <a:p>
                      <a:pPr algn="l"/>
                      <a:r>
                        <a:rPr kumimoji="1" lang="ja-JP" altLang="en-US" sz="2000" smtClean="0">
                          <a:latin typeface="UD デジタル 教科書体 N-B" panose="02020700000000000000" pitchFamily="17" charset="-128"/>
                          <a:ea typeface="UD デジタル 教科書体 N-B" panose="02020700000000000000" pitchFamily="17" charset="-128"/>
                        </a:rPr>
                        <a:t>第４章　食育推進のための推進施策</a:t>
                      </a:r>
                      <a:endParaRPr kumimoji="1" lang="ja-JP" altLang="en-US" sz="2000">
                        <a:latin typeface="UD デジタル 教科書体 N-B" panose="02020700000000000000" pitchFamily="17" charset="-128"/>
                        <a:ea typeface="UD デジタル 教科書体 N-B" panose="02020700000000000000" pitchFamily="17" charset="-128"/>
                      </a:endParaRPr>
                    </a:p>
                  </a:txBody>
                  <a:tcPr anchor="ctr"/>
                </a:tc>
                <a:extLst>
                  <a:ext uri="{0D108BD9-81ED-4DB2-BD59-A6C34878D82A}">
                    <a16:rowId xmlns:a16="http://schemas.microsoft.com/office/drawing/2014/main" val="1957874707"/>
                  </a:ext>
                </a:extLst>
              </a:tr>
              <a:tr h="1766785">
                <a:tc>
                  <a:txBody>
                    <a:bodyPr/>
                    <a:lstStyle/>
                    <a:p>
                      <a:pPr algn="l"/>
                      <a:r>
                        <a:rPr kumimoji="1" lang="ja-JP" altLang="en-US" sz="2000" smtClean="0">
                          <a:latin typeface="UD デジタル 教科書体 N-B" panose="02020700000000000000" pitchFamily="17" charset="-128"/>
                          <a:ea typeface="UD デジタル 教科書体 N-B" panose="02020700000000000000" pitchFamily="17" charset="-128"/>
                        </a:rPr>
                        <a:t>　１　家庭での推進</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pPr algn="l"/>
                      <a:r>
                        <a:rPr kumimoji="1" lang="ja-JP" altLang="en-US" sz="2000" smtClean="0">
                          <a:latin typeface="UD デジタル 教科書体 N-B" panose="02020700000000000000" pitchFamily="17" charset="-128"/>
                          <a:ea typeface="UD デジタル 教科書体 N-B" panose="02020700000000000000" pitchFamily="17" charset="-128"/>
                        </a:rPr>
                        <a:t>　２　学校、保育園等での推進</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pPr algn="l"/>
                      <a:r>
                        <a:rPr kumimoji="1" lang="ja-JP" altLang="en-US" sz="2000" smtClean="0">
                          <a:latin typeface="UD デジタル 教科書体 N-B" panose="02020700000000000000" pitchFamily="17" charset="-128"/>
                          <a:ea typeface="UD デジタル 教科書体 N-B" panose="02020700000000000000" pitchFamily="17" charset="-128"/>
                        </a:rPr>
                        <a:t>　３　地域での推進</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pPr algn="l"/>
                      <a:r>
                        <a:rPr kumimoji="1" lang="ja-JP" altLang="en-US" sz="2000" smtClean="0">
                          <a:latin typeface="UD デジタル 教科書体 N-B" panose="02020700000000000000" pitchFamily="17" charset="-128"/>
                          <a:ea typeface="UD デジタル 教科書体 N-B" panose="02020700000000000000" pitchFamily="17" charset="-128"/>
                        </a:rPr>
                        <a:t>　</a:t>
                      </a:r>
                      <a:r>
                        <a:rPr kumimoji="1" lang="ja-JP" altLang="en-US" sz="2000" smtClean="0">
                          <a:solidFill>
                            <a:srgbClr val="FF0000"/>
                          </a:solidFill>
                          <a:latin typeface="UD デジタル 教科書体 N-B" panose="02020700000000000000" pitchFamily="17" charset="-128"/>
                          <a:ea typeface="UD デジタル 教科書体 N-B" panose="02020700000000000000" pitchFamily="17" charset="-128"/>
                        </a:rPr>
                        <a:t>４　環境に配慮した食循環の推進</a:t>
                      </a:r>
                      <a:endParaRPr kumimoji="1" lang="en-US" altLang="ja-JP" sz="2000" smtClean="0">
                        <a:solidFill>
                          <a:srgbClr val="FF0000"/>
                        </a:solidFill>
                        <a:latin typeface="UD デジタル 教科書体 N-B" panose="02020700000000000000" pitchFamily="17" charset="-128"/>
                        <a:ea typeface="UD デジタル 教科書体 N-B" panose="02020700000000000000" pitchFamily="17" charset="-128"/>
                      </a:endParaRPr>
                    </a:p>
                    <a:p>
                      <a:pPr algn="l"/>
                      <a:r>
                        <a:rPr kumimoji="1" lang="ja-JP" altLang="en-US" sz="2000" smtClean="0">
                          <a:solidFill>
                            <a:srgbClr val="FF0000"/>
                          </a:solidFill>
                          <a:latin typeface="UD デジタル 教科書体 N-B" panose="02020700000000000000" pitchFamily="17" charset="-128"/>
                          <a:ea typeface="UD デジタル 教科書体 N-B" panose="02020700000000000000" pitchFamily="17" charset="-128"/>
                        </a:rPr>
                        <a:t>　５　「ながおかの食」の継承</a:t>
                      </a:r>
                      <a:endParaRPr kumimoji="1" lang="ja-JP" altLang="en-US" sz="2000">
                        <a:solidFill>
                          <a:srgbClr val="FF0000"/>
                        </a:solidFill>
                        <a:latin typeface="UD デジタル 教科書体 N-B" panose="02020700000000000000" pitchFamily="17" charset="-128"/>
                        <a:ea typeface="UD デジタル 教科書体 N-B" panose="02020700000000000000" pitchFamily="17" charset="-128"/>
                      </a:endParaRPr>
                    </a:p>
                  </a:txBody>
                  <a:tcPr anchor="ctr"/>
                </a:tc>
                <a:extLst>
                  <a:ext uri="{0D108BD9-81ED-4DB2-BD59-A6C34878D82A}">
                    <a16:rowId xmlns:a16="http://schemas.microsoft.com/office/drawing/2014/main" val="2670685142"/>
                  </a:ext>
                </a:extLst>
              </a:tr>
              <a:tr h="447831">
                <a:tc>
                  <a:txBody>
                    <a:bodyPr/>
                    <a:lstStyle/>
                    <a:p>
                      <a:pPr algn="l"/>
                      <a:r>
                        <a:rPr kumimoji="1" lang="ja-JP" altLang="en-US" sz="2000" smtClean="0">
                          <a:latin typeface="UD デジタル 教科書体 N-B" panose="02020700000000000000" pitchFamily="17" charset="-128"/>
                          <a:ea typeface="UD デジタル 教科書体 N-B" panose="02020700000000000000" pitchFamily="17" charset="-128"/>
                        </a:rPr>
                        <a:t>第５章　計画の推進体制</a:t>
                      </a:r>
                      <a:endParaRPr kumimoji="1" lang="en-US" altLang="ja-JP" sz="2000" smtClean="0">
                        <a:latin typeface="UD デジタル 教科書体 N-B" panose="02020700000000000000" pitchFamily="17" charset="-128"/>
                        <a:ea typeface="UD デジタル 教科書体 N-B" panose="02020700000000000000" pitchFamily="17" charset="-128"/>
                      </a:endParaRPr>
                    </a:p>
                  </a:txBody>
                  <a:tcPr anchor="ctr"/>
                </a:tc>
                <a:extLst>
                  <a:ext uri="{0D108BD9-81ED-4DB2-BD59-A6C34878D82A}">
                    <a16:rowId xmlns:a16="http://schemas.microsoft.com/office/drawing/2014/main" val="118772379"/>
                  </a:ext>
                </a:extLst>
              </a:tr>
              <a:tr h="1104241">
                <a:tc>
                  <a:txBody>
                    <a:bodyPr/>
                    <a:lstStyle/>
                    <a:p>
                      <a:pPr algn="l"/>
                      <a:r>
                        <a:rPr kumimoji="1" lang="ja-JP" altLang="en-US" sz="2000" smtClean="0">
                          <a:latin typeface="UD デジタル 教科書体 N-B" panose="02020700000000000000" pitchFamily="17" charset="-128"/>
                          <a:ea typeface="UD デジタル 教科書体 N-B" panose="02020700000000000000" pitchFamily="17" charset="-128"/>
                        </a:rPr>
                        <a:t>　１　計画の推進体制</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pPr algn="l"/>
                      <a:r>
                        <a:rPr kumimoji="1" lang="ja-JP" altLang="en-US" sz="2000" smtClean="0">
                          <a:latin typeface="UD デジタル 教科書体 N-B" panose="02020700000000000000" pitchFamily="17" charset="-128"/>
                          <a:ea typeface="UD デジタル 教科書体 N-B" panose="02020700000000000000" pitchFamily="17" charset="-128"/>
                        </a:rPr>
                        <a:t>　２　市民及び関係者の役割</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pPr algn="l"/>
                      <a:r>
                        <a:rPr kumimoji="1" lang="ja-JP" altLang="en-US" sz="2000" smtClean="0">
                          <a:latin typeface="UD デジタル 教科書体 N-B" panose="02020700000000000000" pitchFamily="17" charset="-128"/>
                          <a:ea typeface="UD デジタル 教科書体 N-B" panose="02020700000000000000" pitchFamily="17" charset="-128"/>
                        </a:rPr>
                        <a:t>　３　計画の管理・公表</a:t>
                      </a:r>
                      <a:endParaRPr kumimoji="1" lang="en-US" altLang="ja-JP" sz="2000" smtClean="0">
                        <a:latin typeface="UD デジタル 教科書体 N-B" panose="02020700000000000000" pitchFamily="17" charset="-128"/>
                        <a:ea typeface="UD デジタル 教科書体 N-B" panose="02020700000000000000" pitchFamily="17" charset="-128"/>
                      </a:endParaRPr>
                    </a:p>
                  </a:txBody>
                  <a:tcPr anchor="ctr"/>
                </a:tc>
                <a:extLst>
                  <a:ext uri="{0D108BD9-81ED-4DB2-BD59-A6C34878D82A}">
                    <a16:rowId xmlns:a16="http://schemas.microsoft.com/office/drawing/2014/main" val="374299433"/>
                  </a:ext>
                </a:extLst>
              </a:tr>
              <a:tr h="447831">
                <a:tc>
                  <a:txBody>
                    <a:bodyPr/>
                    <a:lstStyle/>
                    <a:p>
                      <a:pPr algn="l"/>
                      <a:r>
                        <a:rPr kumimoji="1" lang="ja-JP" altLang="en-US" sz="2000" smtClean="0">
                          <a:latin typeface="UD デジタル 教科書体 N-B" panose="02020700000000000000" pitchFamily="17" charset="-128"/>
                          <a:ea typeface="UD デジタル 教科書体 N-B" panose="02020700000000000000" pitchFamily="17" charset="-128"/>
                        </a:rPr>
                        <a:t>資　料　</a:t>
                      </a:r>
                      <a:endParaRPr kumimoji="1" lang="ja-JP" altLang="en-US" sz="2000">
                        <a:latin typeface="UD デジタル 教科書体 N-B" panose="02020700000000000000" pitchFamily="17" charset="-128"/>
                        <a:ea typeface="UD デジタル 教科書体 N-B" panose="02020700000000000000" pitchFamily="17" charset="-128"/>
                      </a:endParaRPr>
                    </a:p>
                  </a:txBody>
                  <a:tcPr anchor="ctr"/>
                </a:tc>
                <a:extLst>
                  <a:ext uri="{0D108BD9-81ED-4DB2-BD59-A6C34878D82A}">
                    <a16:rowId xmlns:a16="http://schemas.microsoft.com/office/drawing/2014/main" val="541203442"/>
                  </a:ext>
                </a:extLst>
              </a:tr>
              <a:tr h="1104241">
                <a:tc>
                  <a:txBody>
                    <a:bodyPr/>
                    <a:lstStyle/>
                    <a:p>
                      <a:pPr algn="l"/>
                      <a:r>
                        <a:rPr kumimoji="1" lang="ja-JP" altLang="en-US" sz="2000" smtClean="0">
                          <a:latin typeface="UD デジタル 教科書体 N-B" panose="02020700000000000000" pitchFamily="17" charset="-128"/>
                          <a:ea typeface="UD デジタル 教科書体 N-B" panose="02020700000000000000" pitchFamily="17" charset="-128"/>
                        </a:rPr>
                        <a:t>　１　長岡市食育基本条例</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pPr algn="l"/>
                      <a:r>
                        <a:rPr kumimoji="1" lang="ja-JP" altLang="en-US" sz="2000" smtClean="0">
                          <a:latin typeface="UD デジタル 教科書体 N-B" panose="02020700000000000000" pitchFamily="17" charset="-128"/>
                          <a:ea typeface="UD デジタル 教科書体 N-B" panose="02020700000000000000" pitchFamily="17" charset="-128"/>
                        </a:rPr>
                        <a:t>　２　長岡市食育推進会議委員名簿</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pPr algn="l"/>
                      <a:r>
                        <a:rPr kumimoji="1" lang="ja-JP" altLang="en-US" sz="2000" smtClean="0">
                          <a:latin typeface="UD デジタル 教科書体 N-B" panose="02020700000000000000" pitchFamily="17" charset="-128"/>
                          <a:ea typeface="UD デジタル 教科書体 N-B" panose="02020700000000000000" pitchFamily="17" charset="-128"/>
                        </a:rPr>
                        <a:t>　３　食育基本条例</a:t>
                      </a:r>
                      <a:endParaRPr kumimoji="1" lang="ja-JP" altLang="en-US" sz="2000">
                        <a:latin typeface="UD デジタル 教科書体 N-B" panose="02020700000000000000" pitchFamily="17" charset="-128"/>
                        <a:ea typeface="UD デジタル 教科書体 N-B" panose="02020700000000000000" pitchFamily="17" charset="-128"/>
                      </a:endParaRPr>
                    </a:p>
                  </a:txBody>
                  <a:tcPr anchor="ctr"/>
                </a:tc>
                <a:extLst>
                  <a:ext uri="{0D108BD9-81ED-4DB2-BD59-A6C34878D82A}">
                    <a16:rowId xmlns:a16="http://schemas.microsoft.com/office/drawing/2014/main" val="2795477597"/>
                  </a:ext>
                </a:extLst>
              </a:tr>
            </a:tbl>
          </a:graphicData>
        </a:graphic>
      </p:graphicFrame>
      <p:sp>
        <p:nvSpPr>
          <p:cNvPr id="3" name="フッター プレースホルダー 2"/>
          <p:cNvSpPr>
            <a:spLocks noGrp="1"/>
          </p:cNvSpPr>
          <p:nvPr>
            <p:ph type="ftr" sz="quarter" idx="11"/>
          </p:nvPr>
        </p:nvSpPr>
        <p:spPr/>
        <p:txBody>
          <a:bodyPr/>
          <a:lstStyle/>
          <a:p>
            <a:r>
              <a:rPr kumimoji="1" lang="ja-JP" altLang="en-US" sz="2000" b="1" smtClean="0">
                <a:solidFill>
                  <a:schemeClr val="tx1"/>
                </a:solidFill>
                <a:latin typeface="HG創英角ｺﾞｼｯｸUB" panose="020B0909000000000000" pitchFamily="49" charset="-128"/>
                <a:ea typeface="HG創英角ｺﾞｼｯｸUB" panose="020B0909000000000000" pitchFamily="49" charset="-128"/>
              </a:rPr>
              <a:t>１</a:t>
            </a:r>
            <a:endParaRPr kumimoji="1" lang="ja-JP" altLang="en-US" sz="2000" b="1">
              <a:solidFill>
                <a:schemeClr val="tx1"/>
              </a:solidFill>
              <a:latin typeface="HG創英角ｺﾞｼｯｸUB" panose="020B0909000000000000" pitchFamily="49" charset="-128"/>
              <a:ea typeface="HG創英角ｺﾞｼｯｸUB" panose="020B0909000000000000" pitchFamily="49" charset="-128"/>
            </a:endParaRPr>
          </a:p>
        </p:txBody>
      </p:sp>
    </p:spTree>
    <p:extLst>
      <p:ext uri="{BB962C8B-B14F-4D97-AF65-F5344CB8AC3E}">
        <p14:creationId xmlns:p14="http://schemas.microsoft.com/office/powerpoint/2010/main" val="20182905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48120" y="981970"/>
            <a:ext cx="9433560" cy="1413156"/>
          </a:xfrm>
          <a:solidFill>
            <a:srgbClr val="00B050"/>
          </a:solidFill>
        </p:spPr>
        <p:txBody>
          <a:bodyPr>
            <a:normAutofit fontScale="90000"/>
          </a:bodyPr>
          <a:lstStyle/>
          <a:p>
            <a:pPr algn="ctr">
              <a:lnSpc>
                <a:spcPct val="150000"/>
              </a:lnSpc>
            </a:pPr>
            <a:r>
              <a:rPr kumimoji="1" lang="ja-JP" altLang="en-US" sz="4000" smtClean="0">
                <a:solidFill>
                  <a:schemeClr val="bg1"/>
                </a:solidFill>
                <a:latin typeface="UD デジタル 教科書体 NK-B" panose="02020700000000000000" pitchFamily="18" charset="-128"/>
                <a:ea typeface="UD デジタル 教科書体 NK-B" panose="02020700000000000000" pitchFamily="18" charset="-128"/>
              </a:rPr>
              <a:t>「長岡市の現状と課題」で追加する内容</a:t>
            </a:r>
            <a:r>
              <a:rPr lang="en-US" altLang="ja-JP" sz="4000">
                <a:solidFill>
                  <a:schemeClr val="bg1"/>
                </a:solidFill>
                <a:latin typeface="UD デジタル 教科書体 NK-B" panose="02020700000000000000" pitchFamily="18" charset="-128"/>
                <a:ea typeface="UD デジタル 教科書体 NK-B" panose="02020700000000000000" pitchFamily="18" charset="-128"/>
              </a:rPr>
              <a:t/>
            </a:r>
            <a:br>
              <a:rPr lang="en-US" altLang="ja-JP" sz="4000">
                <a:solidFill>
                  <a:schemeClr val="bg1"/>
                </a:solidFill>
                <a:latin typeface="UD デジタル 教科書体 NK-B" panose="02020700000000000000" pitchFamily="18" charset="-128"/>
                <a:ea typeface="UD デジタル 教科書体 NK-B" panose="02020700000000000000" pitchFamily="18" charset="-128"/>
              </a:rPr>
            </a:br>
            <a:r>
              <a:rPr lang="ja-JP" altLang="en-US" sz="2800" smtClean="0">
                <a:solidFill>
                  <a:schemeClr val="bg1"/>
                </a:solidFill>
                <a:latin typeface="UD デジタル 教科書体 NK-B" panose="02020700000000000000" pitchFamily="18" charset="-128"/>
                <a:ea typeface="UD デジタル 教科書体 NK-B" panose="02020700000000000000" pitchFamily="18" charset="-128"/>
              </a:rPr>
              <a:t>～長岡市の健康・産業・食物などの数値をグラフ化～</a:t>
            </a:r>
            <a:endParaRPr kumimoji="1" lang="ja-JP" altLang="en-US">
              <a:solidFill>
                <a:schemeClr val="bg1"/>
              </a:solidFill>
              <a:latin typeface="UD デジタル 教科書体 NK-B" panose="02020700000000000000" pitchFamily="18" charset="-128"/>
              <a:ea typeface="UD デジタル 教科書体 NK-B" panose="02020700000000000000" pitchFamily="18" charset="-128"/>
            </a:endParaRPr>
          </a:p>
        </p:txBody>
      </p:sp>
      <p:pic>
        <p:nvPicPr>
          <p:cNvPr id="8" name="図 7"/>
          <p:cNvPicPr>
            <a:picLocks noChangeAspect="1"/>
          </p:cNvPicPr>
          <p:nvPr/>
        </p:nvPicPr>
        <p:blipFill>
          <a:blip r:embed="rId2"/>
          <a:stretch>
            <a:fillRect/>
          </a:stretch>
        </p:blipFill>
        <p:spPr>
          <a:xfrm>
            <a:off x="8867833" y="3665307"/>
            <a:ext cx="1114367" cy="1114367"/>
          </a:xfrm>
          <a:prstGeom prst="rect">
            <a:avLst/>
          </a:prstGeom>
        </p:spPr>
      </p:pic>
      <p:sp>
        <p:nvSpPr>
          <p:cNvPr id="9" name="コンテンツ プレースホルダー 2"/>
          <p:cNvSpPr txBox="1">
            <a:spLocks/>
          </p:cNvSpPr>
          <p:nvPr/>
        </p:nvSpPr>
        <p:spPr>
          <a:xfrm>
            <a:off x="773204" y="2582981"/>
            <a:ext cx="10108476" cy="39517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200000"/>
              </a:lnSpc>
              <a:buFont typeface="Arial" panose="020B0604020202020204" pitchFamily="34" charset="0"/>
              <a:buNone/>
            </a:pPr>
            <a:r>
              <a:rPr lang="ja-JP" altLang="en-US" sz="3600" smtClean="0">
                <a:latin typeface="UD デジタル 教科書体 NK-B" panose="02020700000000000000" pitchFamily="18" charset="-128"/>
                <a:ea typeface="UD デジタル 教科書体 NK-B" panose="02020700000000000000" pitchFamily="18" charset="-128"/>
              </a:rPr>
              <a:t>・世帯構造、年齢構成など</a:t>
            </a:r>
            <a:endParaRPr lang="en-US" altLang="ja-JP" sz="3600" smtClean="0">
              <a:latin typeface="UD デジタル 教科書体 NK-B" panose="02020700000000000000" pitchFamily="18" charset="-128"/>
              <a:ea typeface="UD デジタル 教科書体 NK-B" panose="02020700000000000000" pitchFamily="18" charset="-128"/>
            </a:endParaRPr>
          </a:p>
          <a:p>
            <a:pPr marL="0" indent="0">
              <a:lnSpc>
                <a:spcPct val="200000"/>
              </a:lnSpc>
              <a:buFont typeface="Arial" panose="020B0604020202020204" pitchFamily="34" charset="0"/>
              <a:buNone/>
            </a:pPr>
            <a:r>
              <a:rPr lang="ja-JP" altLang="en-US" sz="3600" smtClean="0">
                <a:latin typeface="UD デジタル 教科書体 NK-B" panose="02020700000000000000" pitchFamily="18" charset="-128"/>
                <a:ea typeface="UD デジタル 教科書体 NK-B" panose="02020700000000000000" pitchFamily="18" charset="-128"/>
              </a:rPr>
              <a:t>・長岡の特徴的な食材などに関すること</a:t>
            </a:r>
            <a:endParaRPr lang="en-US" altLang="ja-JP" sz="3600" smtClean="0">
              <a:latin typeface="UD デジタル 教科書体 NK-B" panose="02020700000000000000" pitchFamily="18" charset="-128"/>
              <a:ea typeface="UD デジタル 教科書体 NK-B" panose="02020700000000000000" pitchFamily="18" charset="-128"/>
            </a:endParaRPr>
          </a:p>
          <a:p>
            <a:pPr marL="0" indent="0">
              <a:lnSpc>
                <a:spcPct val="200000"/>
              </a:lnSpc>
              <a:buFont typeface="Arial" panose="020B0604020202020204" pitchFamily="34" charset="0"/>
              <a:buNone/>
            </a:pPr>
            <a:r>
              <a:rPr lang="ja-JP" altLang="en-US" sz="3600" smtClean="0">
                <a:latin typeface="UD デジタル 教科書体 NK-B" panose="02020700000000000000" pitchFamily="18" charset="-128"/>
                <a:ea typeface="UD デジタル 教科書体 NK-B" panose="02020700000000000000" pitchFamily="18" charset="-128"/>
              </a:rPr>
              <a:t>・環境保全型農業、食品ロスに関すること</a:t>
            </a:r>
            <a:endParaRPr lang="en-US" altLang="ja-JP" sz="3600">
              <a:latin typeface="UD デジタル 教科書体 NK-B" panose="02020700000000000000" pitchFamily="18" charset="-128"/>
              <a:ea typeface="UD デジタル 教科書体 NK-B" panose="02020700000000000000" pitchFamily="18" charset="-128"/>
            </a:endParaRPr>
          </a:p>
        </p:txBody>
      </p:sp>
      <p:pic>
        <p:nvPicPr>
          <p:cNvPr id="10" name="図 9"/>
          <p:cNvPicPr>
            <a:picLocks noChangeAspect="1"/>
          </p:cNvPicPr>
          <p:nvPr/>
        </p:nvPicPr>
        <p:blipFill>
          <a:blip r:embed="rId3"/>
          <a:stretch>
            <a:fillRect/>
          </a:stretch>
        </p:blipFill>
        <p:spPr>
          <a:xfrm>
            <a:off x="10185858" y="4642734"/>
            <a:ext cx="1391644" cy="1391644"/>
          </a:xfrm>
          <a:prstGeom prst="rect">
            <a:avLst/>
          </a:prstGeom>
        </p:spPr>
      </p:pic>
      <p:pic>
        <p:nvPicPr>
          <p:cNvPr id="11" name="図 10"/>
          <p:cNvPicPr>
            <a:picLocks noChangeAspect="1"/>
          </p:cNvPicPr>
          <p:nvPr/>
        </p:nvPicPr>
        <p:blipFill>
          <a:blip r:embed="rId4"/>
          <a:stretch>
            <a:fillRect/>
          </a:stretch>
        </p:blipFill>
        <p:spPr>
          <a:xfrm>
            <a:off x="9147196" y="5101646"/>
            <a:ext cx="1465809" cy="1465809"/>
          </a:xfrm>
          <a:prstGeom prst="rect">
            <a:avLst/>
          </a:prstGeom>
        </p:spPr>
      </p:pic>
      <p:pic>
        <p:nvPicPr>
          <p:cNvPr id="13" name="図 12"/>
          <p:cNvPicPr>
            <a:picLocks noChangeAspect="1"/>
          </p:cNvPicPr>
          <p:nvPr/>
        </p:nvPicPr>
        <p:blipFill>
          <a:blip r:embed="rId5"/>
          <a:stretch>
            <a:fillRect/>
          </a:stretch>
        </p:blipFill>
        <p:spPr>
          <a:xfrm>
            <a:off x="6633918" y="2556112"/>
            <a:ext cx="2131753" cy="1613026"/>
          </a:xfrm>
          <a:prstGeom prst="rect">
            <a:avLst/>
          </a:prstGeom>
        </p:spPr>
      </p:pic>
      <p:pic>
        <p:nvPicPr>
          <p:cNvPr id="14" name="図 13"/>
          <p:cNvPicPr>
            <a:picLocks noChangeAspect="1"/>
          </p:cNvPicPr>
          <p:nvPr/>
        </p:nvPicPr>
        <p:blipFill>
          <a:blip r:embed="rId6"/>
          <a:stretch>
            <a:fillRect/>
          </a:stretch>
        </p:blipFill>
        <p:spPr>
          <a:xfrm>
            <a:off x="10084362" y="2774214"/>
            <a:ext cx="1714500" cy="1714500"/>
          </a:xfrm>
          <a:prstGeom prst="rect">
            <a:avLst/>
          </a:prstGeom>
        </p:spPr>
      </p:pic>
      <p:sp>
        <p:nvSpPr>
          <p:cNvPr id="12" name="コンテンツ プレースホルダー 2"/>
          <p:cNvSpPr txBox="1">
            <a:spLocks/>
          </p:cNvSpPr>
          <p:nvPr/>
        </p:nvSpPr>
        <p:spPr>
          <a:xfrm>
            <a:off x="376645" y="228600"/>
            <a:ext cx="5819504" cy="605331"/>
          </a:xfrm>
          <a:prstGeom prst="rect">
            <a:avLst/>
          </a:prstGeom>
          <a:solidFill>
            <a:schemeClr val="accent5">
              <a:lumMod val="75000"/>
            </a:schemeClr>
          </a:solidFill>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ct val="160000"/>
              </a:lnSpc>
              <a:buFont typeface="Arial" panose="020B0604020202020204" pitchFamily="34" charset="0"/>
              <a:buNone/>
            </a:pPr>
            <a:r>
              <a:rPr lang="ja-JP" altLang="en-US" smtClean="0">
                <a:solidFill>
                  <a:schemeClr val="bg1"/>
                </a:solidFill>
                <a:latin typeface="UD デジタル 教科書体 NK-B" panose="02020700000000000000" pitchFamily="18" charset="-128"/>
                <a:ea typeface="UD デジタル 教科書体 NK-B" panose="02020700000000000000" pitchFamily="18" charset="-128"/>
              </a:rPr>
              <a:t>第２章　第３次食育推進計画の成果と課題</a:t>
            </a:r>
            <a:endParaRPr lang="en-US" altLang="ja-JP">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4" name="フッター プレースホルダー 3"/>
          <p:cNvSpPr>
            <a:spLocks noGrp="1"/>
          </p:cNvSpPr>
          <p:nvPr>
            <p:ph type="ftr" sz="quarter" idx="11"/>
          </p:nvPr>
        </p:nvSpPr>
        <p:spPr/>
        <p:txBody>
          <a:bodyPr/>
          <a:lstStyle/>
          <a:p>
            <a:r>
              <a:rPr kumimoji="1" lang="ja-JP" altLang="en-US" sz="2400" b="1" smtClean="0">
                <a:solidFill>
                  <a:schemeClr val="tx1"/>
                </a:solidFill>
                <a:latin typeface="HG創英角ｺﾞｼｯｸUB" panose="020B0909000000000000" pitchFamily="49" charset="-128"/>
                <a:ea typeface="HG創英角ｺﾞｼｯｸUB" panose="020B0909000000000000" pitchFamily="49" charset="-128"/>
              </a:rPr>
              <a:t>２</a:t>
            </a:r>
            <a:endParaRPr kumimoji="1" lang="ja-JP" altLang="en-US" sz="2400" b="1">
              <a:solidFill>
                <a:schemeClr val="tx1"/>
              </a:solidFill>
              <a:latin typeface="HG創英角ｺﾞｼｯｸUB" panose="020B0909000000000000" pitchFamily="49" charset="-128"/>
              <a:ea typeface="HG創英角ｺﾞｼｯｸUB" panose="020B0909000000000000" pitchFamily="49" charset="-128"/>
            </a:endParaRPr>
          </a:p>
        </p:txBody>
      </p:sp>
    </p:spTree>
    <p:extLst>
      <p:ext uri="{BB962C8B-B14F-4D97-AF65-F5344CB8AC3E}">
        <p14:creationId xmlns:p14="http://schemas.microsoft.com/office/powerpoint/2010/main" val="33189946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1143214" y="2181195"/>
            <a:ext cx="9936265" cy="2627345"/>
          </a:xfrm>
          <a:prstGeom prst="rect">
            <a:avLst/>
          </a:prstGeom>
          <a:solidFill>
            <a:srgbClr val="FFFF99"/>
          </a:solid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371196" y="225003"/>
            <a:ext cx="5532120" cy="571828"/>
          </a:xfrm>
          <a:solidFill>
            <a:schemeClr val="accent5">
              <a:lumMod val="75000"/>
            </a:schemeClr>
          </a:solidFill>
        </p:spPr>
        <p:txBody>
          <a:bodyPr>
            <a:normAutofit/>
          </a:bodyPr>
          <a:lstStyle/>
          <a:p>
            <a:r>
              <a:rPr kumimoji="1" lang="ja-JP" altLang="en-US" sz="2400" smtClean="0">
                <a:solidFill>
                  <a:schemeClr val="bg1"/>
                </a:solidFill>
                <a:latin typeface="UD デジタル 教科書体 NK-B" panose="02020700000000000000" pitchFamily="18" charset="-128"/>
                <a:ea typeface="UD デジタル 教科書体 NK-B" panose="02020700000000000000" pitchFamily="18" charset="-128"/>
              </a:rPr>
              <a:t>第３章　第４次食育推進計画の推進方針</a:t>
            </a:r>
            <a:endParaRPr kumimoji="1" lang="ja-JP" altLang="en-US" sz="240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3" name="コンテンツ プレースホルダー 2"/>
          <p:cNvSpPr>
            <a:spLocks noGrp="1"/>
          </p:cNvSpPr>
          <p:nvPr>
            <p:ph idx="1"/>
          </p:nvPr>
        </p:nvSpPr>
        <p:spPr>
          <a:xfrm>
            <a:off x="474283" y="1234781"/>
            <a:ext cx="5429033" cy="508463"/>
          </a:xfrm>
          <a:solidFill>
            <a:srgbClr val="00B050"/>
          </a:solidFill>
        </p:spPr>
        <p:txBody>
          <a:bodyPr>
            <a:noAutofit/>
          </a:bodyPr>
          <a:lstStyle/>
          <a:p>
            <a:pPr marL="0" indent="0" algn="ctr">
              <a:buNone/>
            </a:pPr>
            <a:r>
              <a:rPr kumimoji="1" lang="ja-JP" altLang="en-US" sz="3600" smtClean="0">
                <a:solidFill>
                  <a:schemeClr val="bg1"/>
                </a:solidFill>
                <a:latin typeface="UD デジタル 教科書体 NK-B" panose="02020700000000000000" pitchFamily="18" charset="-128"/>
                <a:ea typeface="UD デジタル 教科書体 NK-B" panose="02020700000000000000" pitchFamily="18" charset="-128"/>
              </a:rPr>
              <a:t>１　基本理念（めざす姿）</a:t>
            </a:r>
            <a:endParaRPr kumimoji="1" lang="ja-JP" altLang="en-US" sz="360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4" name="コンテンツ プレースホルダー 2"/>
          <p:cNvSpPr txBox="1">
            <a:spLocks/>
          </p:cNvSpPr>
          <p:nvPr/>
        </p:nvSpPr>
        <p:spPr>
          <a:xfrm>
            <a:off x="1239878" y="2459050"/>
            <a:ext cx="6405154" cy="7433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4800">
                <a:latin typeface="UD デジタル 教科書体 NK-B" panose="02020700000000000000" pitchFamily="18" charset="-128"/>
                <a:ea typeface="UD デジタル 教科書体 NK-B" panose="02020700000000000000" pitchFamily="18" charset="-128"/>
              </a:rPr>
              <a:t>食</a:t>
            </a:r>
            <a:r>
              <a:rPr lang="ja-JP" altLang="en-US" sz="4800" smtClean="0">
                <a:latin typeface="UD デジタル 教科書体 NK-B" panose="02020700000000000000" pitchFamily="18" charset="-128"/>
                <a:ea typeface="UD デジタル 教科書体 NK-B" panose="02020700000000000000" pitchFamily="18" charset="-128"/>
              </a:rPr>
              <a:t>で育む健やかな</a:t>
            </a:r>
            <a:r>
              <a:rPr lang="ja-JP" altLang="en-US" sz="4800" smtClean="0">
                <a:solidFill>
                  <a:srgbClr val="FF0000"/>
                </a:solidFill>
                <a:latin typeface="UD デジタル 教科書体 NK-B" panose="02020700000000000000" pitchFamily="18" charset="-128"/>
                <a:ea typeface="UD デジタル 教科書体 NK-B" panose="02020700000000000000" pitchFamily="18" charset="-128"/>
              </a:rPr>
              <a:t>身体</a:t>
            </a:r>
            <a:r>
              <a:rPr lang="ja-JP" altLang="en-US" sz="4800" smtClean="0">
                <a:latin typeface="UD デジタル 教科書体 NK-B" panose="02020700000000000000" pitchFamily="18" charset="-128"/>
                <a:ea typeface="UD デジタル 教科書体 NK-B" panose="02020700000000000000" pitchFamily="18" charset="-128"/>
              </a:rPr>
              <a:t>　</a:t>
            </a:r>
            <a:endParaRPr lang="en-US" altLang="ja-JP" sz="4800" smtClean="0">
              <a:latin typeface="UD デジタル 教科書体 NK-B" panose="02020700000000000000" pitchFamily="18" charset="-128"/>
              <a:ea typeface="UD デジタル 教科書体 NK-B" panose="02020700000000000000" pitchFamily="18" charset="-128"/>
            </a:endParaRPr>
          </a:p>
          <a:p>
            <a:pPr marL="0" indent="0">
              <a:buFont typeface="Arial" panose="020B0604020202020204" pitchFamily="34" charset="0"/>
              <a:buNone/>
            </a:pPr>
            <a:r>
              <a:rPr lang="ja-JP" altLang="en-US" sz="4800">
                <a:latin typeface="UD デジタル 教科書体 NK-B" panose="02020700000000000000" pitchFamily="18" charset="-128"/>
                <a:ea typeface="UD デジタル 教科書体 NK-B" panose="02020700000000000000" pitchFamily="18" charset="-128"/>
              </a:rPr>
              <a:t>　</a:t>
            </a:r>
            <a:r>
              <a:rPr lang="ja-JP" altLang="en-US" sz="4800" smtClean="0">
                <a:latin typeface="UD デジタル 教科書体 NK-B" panose="02020700000000000000" pitchFamily="18" charset="-128"/>
                <a:ea typeface="UD デジタル 教科書体 NK-B" panose="02020700000000000000" pitchFamily="18" charset="-128"/>
              </a:rPr>
              <a:t>　</a:t>
            </a:r>
            <a:endParaRPr lang="ja-JP" altLang="en-US" sz="4800">
              <a:latin typeface="UD デジタル 教科書体 NK-B" panose="02020700000000000000" pitchFamily="18" charset="-128"/>
              <a:ea typeface="UD デジタル 教科書体 NK-B" panose="02020700000000000000" pitchFamily="18" charset="-128"/>
            </a:endParaRPr>
          </a:p>
        </p:txBody>
      </p:sp>
      <p:sp>
        <p:nvSpPr>
          <p:cNvPr id="5" name="コンテンツ プレースホルダー 2"/>
          <p:cNvSpPr txBox="1">
            <a:spLocks/>
          </p:cNvSpPr>
          <p:nvPr/>
        </p:nvSpPr>
        <p:spPr>
          <a:xfrm>
            <a:off x="2469202" y="3252255"/>
            <a:ext cx="3783874" cy="8839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4800" smtClean="0">
                <a:latin typeface="UD デジタル 教科書体 NK-B" panose="02020700000000000000" pitchFamily="18" charset="-128"/>
                <a:ea typeface="UD デジタル 教科書体 NK-B" panose="02020700000000000000" pitchFamily="18" charset="-128"/>
              </a:rPr>
              <a:t>豊かな</a:t>
            </a:r>
            <a:r>
              <a:rPr lang="ja-JP" altLang="en-US" sz="4800" smtClean="0">
                <a:solidFill>
                  <a:srgbClr val="FF0000"/>
                </a:solidFill>
                <a:latin typeface="UD デジタル 教科書体 NK-B" panose="02020700000000000000" pitchFamily="18" charset="-128"/>
                <a:ea typeface="UD デジタル 教科書体 NK-B" panose="02020700000000000000" pitchFamily="18" charset="-128"/>
              </a:rPr>
              <a:t>こころ</a:t>
            </a:r>
            <a:r>
              <a:rPr lang="ja-JP" altLang="en-US" sz="4800" smtClean="0">
                <a:latin typeface="UD デジタル 教科書体 NK-B" panose="02020700000000000000" pitchFamily="18" charset="-128"/>
                <a:ea typeface="UD デジタル 教科書体 NK-B" panose="02020700000000000000" pitchFamily="18" charset="-128"/>
              </a:rPr>
              <a:t>　</a:t>
            </a:r>
            <a:endParaRPr lang="en-US" altLang="ja-JP" sz="4800" smtClean="0">
              <a:latin typeface="UD デジタル 教科書体 NK-B" panose="02020700000000000000" pitchFamily="18" charset="-128"/>
              <a:ea typeface="UD デジタル 教科書体 NK-B" panose="02020700000000000000" pitchFamily="18" charset="-128"/>
            </a:endParaRPr>
          </a:p>
        </p:txBody>
      </p:sp>
      <p:sp>
        <p:nvSpPr>
          <p:cNvPr id="6" name="コンテンツ プレースホルダー 2"/>
          <p:cNvSpPr txBox="1">
            <a:spLocks/>
          </p:cNvSpPr>
          <p:nvPr/>
        </p:nvSpPr>
        <p:spPr>
          <a:xfrm>
            <a:off x="4079960" y="3992482"/>
            <a:ext cx="7130144" cy="75769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4800" smtClean="0">
                <a:latin typeface="UD デジタル 教科書体 NK-B" panose="02020700000000000000" pitchFamily="18" charset="-128"/>
                <a:ea typeface="UD デジタル 教科書体 NK-B" panose="02020700000000000000" pitchFamily="18" charset="-128"/>
              </a:rPr>
              <a:t>未来へつなぐ</a:t>
            </a:r>
            <a:r>
              <a:rPr lang="ja-JP" altLang="en-US" sz="4800" smtClean="0">
                <a:solidFill>
                  <a:srgbClr val="FF0000"/>
                </a:solidFill>
                <a:latin typeface="UD デジタル 教科書体 NK-B" panose="02020700000000000000" pitchFamily="18" charset="-128"/>
                <a:ea typeface="UD デジタル 教科書体 NK-B" panose="02020700000000000000" pitchFamily="18" charset="-128"/>
              </a:rPr>
              <a:t>地域の活力</a:t>
            </a:r>
            <a:endParaRPr lang="ja-JP" altLang="en-US" sz="480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7" name="コンテンツ プレースホルダー 2"/>
          <p:cNvSpPr txBox="1">
            <a:spLocks/>
          </p:cNvSpPr>
          <p:nvPr/>
        </p:nvSpPr>
        <p:spPr>
          <a:xfrm>
            <a:off x="2240273" y="5947508"/>
            <a:ext cx="7326087" cy="5400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mtClean="0">
                <a:latin typeface="UD デジタル 教科書体 NK-B" panose="02020700000000000000" pitchFamily="18" charset="-128"/>
                <a:ea typeface="UD デジタル 教科書体 NK-B" panose="02020700000000000000" pitchFamily="18" charset="-128"/>
              </a:rPr>
              <a:t>【</a:t>
            </a:r>
            <a:r>
              <a:rPr lang="ja-JP" altLang="en-US" smtClean="0">
                <a:latin typeface="UD デジタル 教科書体 NK-B" panose="02020700000000000000" pitchFamily="18" charset="-128"/>
                <a:ea typeface="UD デジタル 教科書体 NK-B" panose="02020700000000000000" pitchFamily="18" charset="-128"/>
              </a:rPr>
              <a:t>長岡市食育基本条例</a:t>
            </a:r>
            <a:r>
              <a:rPr lang="en-US" altLang="ja-JP" smtClean="0">
                <a:latin typeface="UD デジタル 教科書体 NK-B" panose="02020700000000000000" pitchFamily="18" charset="-128"/>
                <a:ea typeface="UD デジタル 教科書体 NK-B" panose="02020700000000000000" pitchFamily="18" charset="-128"/>
              </a:rPr>
              <a:t>】</a:t>
            </a:r>
            <a:r>
              <a:rPr lang="ja-JP" altLang="en-US" smtClean="0">
                <a:latin typeface="UD デジタル 教科書体 NK-B" panose="02020700000000000000" pitchFamily="18" charset="-128"/>
                <a:ea typeface="UD デジタル 教科書体 NK-B" panose="02020700000000000000" pitchFamily="18" charset="-128"/>
              </a:rPr>
              <a:t>　　第</a:t>
            </a:r>
            <a:r>
              <a:rPr lang="en-US" altLang="ja-JP" smtClean="0">
                <a:latin typeface="UD デジタル 教科書体 NK-B" panose="02020700000000000000" pitchFamily="18" charset="-128"/>
                <a:ea typeface="UD デジタル 教科書体 NK-B" panose="02020700000000000000" pitchFamily="18" charset="-128"/>
              </a:rPr>
              <a:t>1</a:t>
            </a:r>
            <a:r>
              <a:rPr lang="ja-JP" altLang="en-US" smtClean="0">
                <a:latin typeface="UD デジタル 教科書体 NK-B" panose="02020700000000000000" pitchFamily="18" charset="-128"/>
                <a:ea typeface="UD デジタル 教科書体 NK-B" panose="02020700000000000000" pitchFamily="18" charset="-128"/>
              </a:rPr>
              <a:t>章　第３条より</a:t>
            </a:r>
            <a:endParaRPr lang="ja-JP" altLang="en-US">
              <a:latin typeface="UD デジタル 教科書体 NK-B" panose="02020700000000000000" pitchFamily="18" charset="-128"/>
              <a:ea typeface="UD デジタル 教科書体 NK-B" panose="02020700000000000000" pitchFamily="18" charset="-128"/>
            </a:endParaRPr>
          </a:p>
        </p:txBody>
      </p:sp>
      <p:sp>
        <p:nvSpPr>
          <p:cNvPr id="8" name="下矢印 7"/>
          <p:cNvSpPr/>
          <p:nvPr/>
        </p:nvSpPr>
        <p:spPr>
          <a:xfrm rot="10800000">
            <a:off x="5553560" y="4876448"/>
            <a:ext cx="699516" cy="845566"/>
          </a:xfrm>
          <a:prstGeom prst="downArrow">
            <a:avLst>
              <a:gd name="adj1" fmla="val 35061"/>
              <a:gd name="adj2" fmla="val 56413"/>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ッター プレースホルダー 10"/>
          <p:cNvSpPr>
            <a:spLocks noGrp="1"/>
          </p:cNvSpPr>
          <p:nvPr>
            <p:ph type="ftr" sz="quarter" idx="11"/>
          </p:nvPr>
        </p:nvSpPr>
        <p:spPr/>
        <p:txBody>
          <a:bodyPr/>
          <a:lstStyle/>
          <a:p>
            <a:r>
              <a:rPr kumimoji="1" lang="ja-JP" altLang="en-US" sz="2400" b="1" smtClean="0">
                <a:solidFill>
                  <a:schemeClr val="tx1"/>
                </a:solidFill>
                <a:latin typeface="HG創英角ｺﾞｼｯｸUB" panose="020B0909000000000000" pitchFamily="49" charset="-128"/>
                <a:ea typeface="HG創英角ｺﾞｼｯｸUB" panose="020B0909000000000000" pitchFamily="49" charset="-128"/>
              </a:rPr>
              <a:t>３</a:t>
            </a:r>
            <a:endParaRPr kumimoji="1" lang="ja-JP" altLang="en-US" sz="2400" b="1">
              <a:solidFill>
                <a:schemeClr val="tx1"/>
              </a:solidFill>
              <a:latin typeface="HG創英角ｺﾞｼｯｸUB" panose="020B0909000000000000" pitchFamily="49" charset="-128"/>
              <a:ea typeface="HG創英角ｺﾞｼｯｸUB" panose="020B0909000000000000" pitchFamily="49" charset="-128"/>
            </a:endParaRPr>
          </a:p>
        </p:txBody>
      </p:sp>
    </p:spTree>
    <p:extLst>
      <p:ext uri="{BB962C8B-B14F-4D97-AF65-F5344CB8AC3E}">
        <p14:creationId xmlns:p14="http://schemas.microsoft.com/office/powerpoint/2010/main" val="3302310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2.91667E-6 -1.48148E-6 L -2.91667E-6 -0.07222 " pathEditMode="relative" rAng="0" ptsTypes="AA">
                                      <p:cBhvr>
                                        <p:cTn id="6" dur="250" accel="50000" decel="50000" autoRev="1" fill="hold">
                                          <p:stCondLst>
                                            <p:cond delay="0"/>
                                          </p:stCondLst>
                                        </p:cTn>
                                        <p:tgtEl>
                                          <p:spTgt spid="4"/>
                                        </p:tgtEl>
                                        <p:attrNameLst>
                                          <p:attrName>ppt_x</p:attrName>
                                          <p:attrName>ppt_y</p:attrName>
                                        </p:attrNameLst>
                                      </p:cBhvr>
                                      <p:rCtr x="0" y="-3611"/>
                                    </p:animMotion>
                                    <p:animRot by="1500000">
                                      <p:cBhvr>
                                        <p:cTn id="7" dur="125" fill="hold">
                                          <p:stCondLst>
                                            <p:cond delay="0"/>
                                          </p:stCondLst>
                                        </p:cTn>
                                        <p:tgtEl>
                                          <p:spTgt spid="4"/>
                                        </p:tgtEl>
                                        <p:attrNameLst>
                                          <p:attrName>r</p:attrName>
                                        </p:attrNameLst>
                                      </p:cBhvr>
                                    </p:animRot>
                                    <p:animRot by="-1500000">
                                      <p:cBhvr>
                                        <p:cTn id="8" dur="125" fill="hold">
                                          <p:stCondLst>
                                            <p:cond delay="125"/>
                                          </p:stCondLst>
                                        </p:cTn>
                                        <p:tgtEl>
                                          <p:spTgt spid="4"/>
                                        </p:tgtEl>
                                        <p:attrNameLst>
                                          <p:attrName>r</p:attrName>
                                        </p:attrNameLst>
                                      </p:cBhvr>
                                    </p:animRot>
                                    <p:animRot by="-1500000">
                                      <p:cBhvr>
                                        <p:cTn id="9" dur="125" fill="hold">
                                          <p:stCondLst>
                                            <p:cond delay="250"/>
                                          </p:stCondLst>
                                        </p:cTn>
                                        <p:tgtEl>
                                          <p:spTgt spid="4"/>
                                        </p:tgtEl>
                                        <p:attrNameLst>
                                          <p:attrName>r</p:attrName>
                                        </p:attrNameLst>
                                      </p:cBhvr>
                                    </p:animRot>
                                    <p:animRot by="1500000">
                                      <p:cBhvr>
                                        <p:cTn id="10" dur="125" fill="hold">
                                          <p:stCondLst>
                                            <p:cond delay="375"/>
                                          </p:stCondLst>
                                        </p:cTn>
                                        <p:tgtEl>
                                          <p:spTgt spid="4"/>
                                        </p:tgtEl>
                                        <p:attrNameLst>
                                          <p:attrName>r</p:attrName>
                                        </p:attrNameLst>
                                      </p:cBhvr>
                                    </p:animRot>
                                  </p:childTnLst>
                                </p:cTn>
                              </p:par>
                            </p:childTnLst>
                          </p:cTn>
                        </p:par>
                        <p:par>
                          <p:cTn id="11" fill="hold">
                            <p:stCondLst>
                              <p:cond delay="950"/>
                            </p:stCondLst>
                            <p:childTnLst>
                              <p:par>
                                <p:cTn id="12" presetID="34" presetClass="emph" presetSubtype="0" fill="hold" grpId="0" nodeType="afterEffect">
                                  <p:stCondLst>
                                    <p:cond delay="0"/>
                                  </p:stCondLst>
                                  <p:iterate type="lt">
                                    <p:tmPct val="10000"/>
                                  </p:iterate>
                                  <p:childTnLst>
                                    <p:animMotion origin="layout" path="M -2.29167E-6 2.59259E-6 L -2.29167E-6 -0.07222 " pathEditMode="relative" rAng="0" ptsTypes="AA">
                                      <p:cBhvr>
                                        <p:cTn id="13" dur="250" accel="50000" decel="50000" autoRev="1" fill="hold">
                                          <p:stCondLst>
                                            <p:cond delay="0"/>
                                          </p:stCondLst>
                                        </p:cTn>
                                        <p:tgtEl>
                                          <p:spTgt spid="5"/>
                                        </p:tgtEl>
                                        <p:attrNameLst>
                                          <p:attrName>ppt_x</p:attrName>
                                          <p:attrName>ppt_y</p:attrName>
                                        </p:attrNameLst>
                                      </p:cBhvr>
                                      <p:rCtr x="0" y="-3611"/>
                                    </p:animMotion>
                                    <p:animRot by="1500000">
                                      <p:cBhvr>
                                        <p:cTn id="14" dur="125" fill="hold">
                                          <p:stCondLst>
                                            <p:cond delay="0"/>
                                          </p:stCondLst>
                                        </p:cTn>
                                        <p:tgtEl>
                                          <p:spTgt spid="5"/>
                                        </p:tgtEl>
                                        <p:attrNameLst>
                                          <p:attrName>r</p:attrName>
                                        </p:attrNameLst>
                                      </p:cBhvr>
                                    </p:animRot>
                                    <p:animRot by="-1500000">
                                      <p:cBhvr>
                                        <p:cTn id="15" dur="125" fill="hold">
                                          <p:stCondLst>
                                            <p:cond delay="125"/>
                                          </p:stCondLst>
                                        </p:cTn>
                                        <p:tgtEl>
                                          <p:spTgt spid="5"/>
                                        </p:tgtEl>
                                        <p:attrNameLst>
                                          <p:attrName>r</p:attrName>
                                        </p:attrNameLst>
                                      </p:cBhvr>
                                    </p:animRot>
                                    <p:animRot by="-1500000">
                                      <p:cBhvr>
                                        <p:cTn id="16" dur="125" fill="hold">
                                          <p:stCondLst>
                                            <p:cond delay="250"/>
                                          </p:stCondLst>
                                        </p:cTn>
                                        <p:tgtEl>
                                          <p:spTgt spid="5"/>
                                        </p:tgtEl>
                                        <p:attrNameLst>
                                          <p:attrName>r</p:attrName>
                                        </p:attrNameLst>
                                      </p:cBhvr>
                                    </p:animRot>
                                    <p:animRot by="1500000">
                                      <p:cBhvr>
                                        <p:cTn id="17" dur="125" fill="hold">
                                          <p:stCondLst>
                                            <p:cond delay="375"/>
                                          </p:stCondLst>
                                        </p:cTn>
                                        <p:tgtEl>
                                          <p:spTgt spid="5"/>
                                        </p:tgtEl>
                                        <p:attrNameLst>
                                          <p:attrName>r</p:attrName>
                                        </p:attrNameLst>
                                      </p:cBhvr>
                                    </p:animRot>
                                  </p:childTnLst>
                                </p:cTn>
                              </p:par>
                            </p:childTnLst>
                          </p:cTn>
                        </p:par>
                        <p:par>
                          <p:cTn id="18" fill="hold">
                            <p:stCondLst>
                              <p:cond delay="1700"/>
                            </p:stCondLst>
                            <p:childTnLst>
                              <p:par>
                                <p:cTn id="19" presetID="34" presetClass="emph" presetSubtype="0" fill="hold" grpId="0" nodeType="afterEffect">
                                  <p:stCondLst>
                                    <p:cond delay="0"/>
                                  </p:stCondLst>
                                  <p:iterate type="lt">
                                    <p:tmPct val="10000"/>
                                  </p:iterate>
                                  <p:childTnLst>
                                    <p:animMotion origin="layout" path="M -3.125E-6 1.48148E-6 L -3.125E-6 -0.07222 " pathEditMode="relative" rAng="0" ptsTypes="AA">
                                      <p:cBhvr>
                                        <p:cTn id="20" dur="250" accel="50000" decel="50000" autoRev="1" fill="hold">
                                          <p:stCondLst>
                                            <p:cond delay="0"/>
                                          </p:stCondLst>
                                        </p:cTn>
                                        <p:tgtEl>
                                          <p:spTgt spid="6"/>
                                        </p:tgtEl>
                                        <p:attrNameLst>
                                          <p:attrName>ppt_x</p:attrName>
                                          <p:attrName>ppt_y</p:attrName>
                                        </p:attrNameLst>
                                      </p:cBhvr>
                                      <p:rCtr x="0" y="-3611"/>
                                    </p:animMotion>
                                    <p:animRot by="1500000">
                                      <p:cBhvr>
                                        <p:cTn id="21" dur="125" fill="hold">
                                          <p:stCondLst>
                                            <p:cond delay="0"/>
                                          </p:stCondLst>
                                        </p:cTn>
                                        <p:tgtEl>
                                          <p:spTgt spid="6"/>
                                        </p:tgtEl>
                                        <p:attrNameLst>
                                          <p:attrName>r</p:attrName>
                                        </p:attrNameLst>
                                      </p:cBhvr>
                                    </p:animRot>
                                    <p:animRot by="-1500000">
                                      <p:cBhvr>
                                        <p:cTn id="22" dur="125" fill="hold">
                                          <p:stCondLst>
                                            <p:cond delay="125"/>
                                          </p:stCondLst>
                                        </p:cTn>
                                        <p:tgtEl>
                                          <p:spTgt spid="6"/>
                                        </p:tgtEl>
                                        <p:attrNameLst>
                                          <p:attrName>r</p:attrName>
                                        </p:attrNameLst>
                                      </p:cBhvr>
                                    </p:animRot>
                                    <p:animRot by="-1500000">
                                      <p:cBhvr>
                                        <p:cTn id="23" dur="125" fill="hold">
                                          <p:stCondLst>
                                            <p:cond delay="250"/>
                                          </p:stCondLst>
                                        </p:cTn>
                                        <p:tgtEl>
                                          <p:spTgt spid="6"/>
                                        </p:tgtEl>
                                        <p:attrNameLst>
                                          <p:attrName>r</p:attrName>
                                        </p:attrNameLst>
                                      </p:cBhvr>
                                    </p:animRot>
                                    <p:animRot by="1500000">
                                      <p:cBhvr>
                                        <p:cTn id="24" dur="125" fill="hold">
                                          <p:stCondLst>
                                            <p:cond delay="375"/>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4875" y="111892"/>
            <a:ext cx="6075509" cy="651229"/>
          </a:xfrm>
          <a:solidFill>
            <a:srgbClr val="00B050"/>
          </a:solidFill>
        </p:spPr>
        <p:txBody>
          <a:bodyPr>
            <a:normAutofit fontScale="90000"/>
          </a:bodyPr>
          <a:lstStyle/>
          <a:p>
            <a:r>
              <a:rPr kumimoji="1" lang="ja-JP" altLang="en-US" sz="2800" smtClean="0">
                <a:solidFill>
                  <a:schemeClr val="bg1"/>
                </a:solidFill>
                <a:latin typeface="UD デジタル 教科書体 N-B" panose="02020700000000000000" pitchFamily="17" charset="-128"/>
                <a:ea typeface="UD デジタル 教科書体 N-B" panose="02020700000000000000" pitchFamily="17" charset="-128"/>
              </a:rPr>
              <a:t>第３次計画と第４次計画（案）との比較</a:t>
            </a:r>
            <a:endParaRPr kumimoji="1" lang="ja-JP" altLang="en-US" sz="280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6" name="円柱 5"/>
          <p:cNvSpPr/>
          <p:nvPr/>
        </p:nvSpPr>
        <p:spPr>
          <a:xfrm>
            <a:off x="1079886" y="2501915"/>
            <a:ext cx="1189304" cy="3405488"/>
          </a:xfrm>
          <a:prstGeom prst="can">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ボックス 6"/>
          <p:cNvSpPr txBox="1"/>
          <p:nvPr/>
        </p:nvSpPr>
        <p:spPr>
          <a:xfrm>
            <a:off x="1438837" y="2979453"/>
            <a:ext cx="529681" cy="2745388"/>
          </a:xfrm>
          <a:prstGeom prst="rect">
            <a:avLst/>
          </a:prstGeom>
          <a:noFill/>
        </p:spPr>
        <p:txBody>
          <a:bodyPr vert="eaVert" wrap="square" rtlCol="0">
            <a:spAutoFit/>
          </a:bodyPr>
          <a:lstStyle/>
          <a:p>
            <a:r>
              <a:rPr kumimoji="1" lang="ja-JP" altLang="en-US" sz="2200" smtClean="0">
                <a:latin typeface="UD デジタル 教科書体 N-B" panose="02020700000000000000" pitchFamily="17" charset="-128"/>
                <a:ea typeface="UD デジタル 教科書体 N-B" panose="02020700000000000000" pitchFamily="17" charset="-128"/>
              </a:rPr>
              <a:t>健全な食生活の実践</a:t>
            </a:r>
            <a:endParaRPr kumimoji="1" lang="ja-JP" altLang="en-US" sz="2200">
              <a:latin typeface="UD デジタル 教科書体 N-B" panose="02020700000000000000" pitchFamily="17" charset="-128"/>
              <a:ea typeface="UD デジタル 教科書体 N-B" panose="02020700000000000000" pitchFamily="17" charset="-128"/>
            </a:endParaRPr>
          </a:p>
        </p:txBody>
      </p:sp>
      <p:sp>
        <p:nvSpPr>
          <p:cNvPr id="8" name="円柱 7"/>
          <p:cNvSpPr/>
          <p:nvPr/>
        </p:nvSpPr>
        <p:spPr>
          <a:xfrm>
            <a:off x="2407943" y="2501915"/>
            <a:ext cx="1189304" cy="3405488"/>
          </a:xfrm>
          <a:prstGeom prst="can">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テキスト ボックス 8"/>
          <p:cNvSpPr txBox="1"/>
          <p:nvPr/>
        </p:nvSpPr>
        <p:spPr>
          <a:xfrm>
            <a:off x="2753331" y="2979452"/>
            <a:ext cx="529681" cy="2665715"/>
          </a:xfrm>
          <a:prstGeom prst="rect">
            <a:avLst/>
          </a:prstGeom>
          <a:noFill/>
        </p:spPr>
        <p:txBody>
          <a:bodyPr vert="eaVert" wrap="square" rtlCol="0">
            <a:spAutoFit/>
          </a:bodyPr>
          <a:lstStyle/>
          <a:p>
            <a:r>
              <a:rPr kumimoji="1" lang="ja-JP" altLang="en-US" sz="2200" smtClean="0">
                <a:latin typeface="UD デジタル 教科書体 N-B" panose="02020700000000000000" pitchFamily="17" charset="-128"/>
                <a:ea typeface="UD デジタル 教科書体 N-B" panose="02020700000000000000" pitchFamily="17" charset="-128"/>
              </a:rPr>
              <a:t>長岡の食文化の継承</a:t>
            </a:r>
            <a:endParaRPr kumimoji="1" lang="ja-JP" altLang="en-US" sz="2200">
              <a:latin typeface="UD デジタル 教科書体 N-B" panose="02020700000000000000" pitchFamily="17" charset="-128"/>
              <a:ea typeface="UD デジタル 教科書体 N-B" panose="02020700000000000000" pitchFamily="17" charset="-128"/>
            </a:endParaRPr>
          </a:p>
        </p:txBody>
      </p:sp>
      <p:sp>
        <p:nvSpPr>
          <p:cNvPr id="10" name="円柱 9"/>
          <p:cNvSpPr/>
          <p:nvPr/>
        </p:nvSpPr>
        <p:spPr>
          <a:xfrm>
            <a:off x="3735999" y="2501915"/>
            <a:ext cx="1189304" cy="3405488"/>
          </a:xfrm>
          <a:prstGeom prst="can">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ボックス 10"/>
          <p:cNvSpPr txBox="1"/>
          <p:nvPr/>
        </p:nvSpPr>
        <p:spPr>
          <a:xfrm>
            <a:off x="3945852" y="2939184"/>
            <a:ext cx="872416" cy="2736674"/>
          </a:xfrm>
          <a:prstGeom prst="rect">
            <a:avLst/>
          </a:prstGeom>
          <a:noFill/>
        </p:spPr>
        <p:txBody>
          <a:bodyPr vert="eaVert" wrap="square" rtlCol="0">
            <a:spAutoFit/>
          </a:bodyPr>
          <a:lstStyle/>
          <a:p>
            <a:r>
              <a:rPr lang="ja-JP" altLang="en-US" sz="2200">
                <a:latin typeface="UD デジタル 教科書体 N-B" panose="02020700000000000000" pitchFamily="17" charset="-128"/>
                <a:ea typeface="UD デジタル 教科書体 N-B" panose="02020700000000000000" pitchFamily="17" charset="-128"/>
              </a:rPr>
              <a:t>食育活動</a:t>
            </a:r>
            <a:r>
              <a:rPr lang="ja-JP" altLang="en-US" sz="2200" smtClean="0">
                <a:latin typeface="UD デジタル 教科書体 N-B" panose="02020700000000000000" pitchFamily="17" charset="-128"/>
                <a:ea typeface="UD デジタル 教科書体 N-B" panose="02020700000000000000" pitchFamily="17" charset="-128"/>
              </a:rPr>
              <a:t>を支える</a:t>
            </a:r>
            <a:endParaRPr lang="en-US" altLang="ja-JP" sz="2200" smtClean="0">
              <a:latin typeface="UD デジタル 教科書体 N-B" panose="02020700000000000000" pitchFamily="17" charset="-128"/>
              <a:ea typeface="UD デジタル 教科書体 N-B" panose="02020700000000000000" pitchFamily="17" charset="-128"/>
            </a:endParaRPr>
          </a:p>
          <a:p>
            <a:r>
              <a:rPr kumimoji="1" lang="ja-JP" altLang="en-US" sz="2200" smtClean="0">
                <a:latin typeface="UD デジタル 教科書体 N-B" panose="02020700000000000000" pitchFamily="17" charset="-128"/>
                <a:ea typeface="UD デジタル 教科書体 N-B" panose="02020700000000000000" pitchFamily="17" charset="-128"/>
              </a:rPr>
              <a:t>　　　　環境づくり</a:t>
            </a:r>
            <a:endParaRPr kumimoji="1" lang="ja-JP" altLang="en-US" sz="2200">
              <a:latin typeface="UD デジタル 教科書体 N-B" panose="02020700000000000000" pitchFamily="17" charset="-128"/>
              <a:ea typeface="UD デジタル 教科書体 N-B" panose="02020700000000000000" pitchFamily="17" charset="-128"/>
            </a:endParaRPr>
          </a:p>
        </p:txBody>
      </p:sp>
      <p:grpSp>
        <p:nvGrpSpPr>
          <p:cNvPr id="14" name="グループ化 13"/>
          <p:cNvGrpSpPr/>
          <p:nvPr/>
        </p:nvGrpSpPr>
        <p:grpSpPr>
          <a:xfrm>
            <a:off x="222013" y="992940"/>
            <a:ext cx="5553200" cy="1685525"/>
            <a:chOff x="222013" y="992940"/>
            <a:chExt cx="5553200" cy="1685525"/>
          </a:xfrm>
        </p:grpSpPr>
        <p:sp>
          <p:nvSpPr>
            <p:cNvPr id="12" name="角丸四角形 11"/>
            <p:cNvSpPr/>
            <p:nvPr/>
          </p:nvSpPr>
          <p:spPr>
            <a:xfrm>
              <a:off x="222013" y="1375557"/>
              <a:ext cx="5553200" cy="946819"/>
            </a:xfrm>
            <a:prstGeom prst="roundRect">
              <a:avLst/>
            </a:prstGeom>
            <a:solidFill>
              <a:schemeClr val="tx1">
                <a:lumMod val="65000"/>
                <a:lumOff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smtClean="0">
                  <a:solidFill>
                    <a:schemeClr val="bg1"/>
                  </a:solidFill>
                </a:rPr>
                <a:t>越後長岡の宝物・豊かな食文化を</a:t>
              </a:r>
              <a:endParaRPr kumimoji="1" lang="en-US" altLang="ja-JP" sz="2400" b="1" smtClean="0">
                <a:solidFill>
                  <a:schemeClr val="bg1"/>
                </a:solidFill>
              </a:endParaRPr>
            </a:p>
            <a:p>
              <a:pPr algn="ctr"/>
              <a:r>
                <a:rPr kumimoji="1" lang="ja-JP" altLang="en-US" sz="2400" b="1" smtClean="0">
                  <a:solidFill>
                    <a:schemeClr val="bg1"/>
                  </a:solidFill>
                </a:rPr>
                <a:t>　　　　　　　次の世代に手わたそう</a:t>
              </a:r>
              <a:endParaRPr kumimoji="1" lang="ja-JP" altLang="en-US" sz="2400" b="1">
                <a:solidFill>
                  <a:schemeClr val="bg1"/>
                </a:solidFill>
              </a:endParaRPr>
            </a:p>
          </p:txBody>
        </p:sp>
        <p:cxnSp>
          <p:nvCxnSpPr>
            <p:cNvPr id="27" name="直線コネクタ 26"/>
            <p:cNvCxnSpPr>
              <a:stCxn id="12" idx="2"/>
            </p:cNvCxnSpPr>
            <p:nvPr/>
          </p:nvCxnSpPr>
          <p:spPr>
            <a:xfrm flipH="1">
              <a:off x="1739481" y="2322376"/>
              <a:ext cx="1259132" cy="35608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flipH="1">
              <a:off x="2998613" y="2327998"/>
              <a:ext cx="3982" cy="3257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H="1" flipV="1">
              <a:off x="3000193" y="2314564"/>
              <a:ext cx="1330457" cy="3447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1669507" y="992940"/>
              <a:ext cx="2507016" cy="400110"/>
            </a:xfrm>
            <a:prstGeom prst="rect">
              <a:avLst/>
            </a:prstGeom>
            <a:noFill/>
          </p:spPr>
          <p:txBody>
            <a:bodyPr wrap="square" rtlCol="0">
              <a:spAutoFit/>
            </a:bodyPr>
            <a:lstStyle/>
            <a:p>
              <a:r>
                <a:rPr kumimoji="1" lang="ja-JP" altLang="en-US" sz="2000" b="1" smtClean="0">
                  <a:effectLst>
                    <a:outerShdw blurRad="38100" dist="38100" dir="2700000" algn="tl">
                      <a:srgbClr val="000000">
                        <a:alpha val="43137"/>
                      </a:srgbClr>
                    </a:outerShdw>
                  </a:effectLst>
                  <a:latin typeface="UD デジタル 教科書体 N-B" panose="02020700000000000000" pitchFamily="17" charset="-128"/>
                  <a:ea typeface="UD デジタル 教科書体 N-B" panose="02020700000000000000" pitchFamily="17" charset="-128"/>
                </a:rPr>
                <a:t>第</a:t>
              </a:r>
              <a:r>
                <a:rPr kumimoji="1" lang="en-US" altLang="ja-JP" sz="2000" b="1" smtClean="0">
                  <a:effectLst>
                    <a:outerShdw blurRad="38100" dist="38100" dir="2700000" algn="tl">
                      <a:srgbClr val="000000">
                        <a:alpha val="43137"/>
                      </a:srgbClr>
                    </a:outerShdw>
                  </a:effectLst>
                  <a:latin typeface="UD デジタル 教科書体 N-B" panose="02020700000000000000" pitchFamily="17" charset="-128"/>
                  <a:ea typeface="UD デジタル 教科書体 N-B" panose="02020700000000000000" pitchFamily="17" charset="-128"/>
                </a:rPr>
                <a:t>3</a:t>
              </a:r>
              <a:r>
                <a:rPr lang="ja-JP" altLang="en-US" sz="2000" b="1" smtClean="0">
                  <a:effectLst>
                    <a:outerShdw blurRad="38100" dist="38100" dir="2700000" algn="tl">
                      <a:srgbClr val="000000">
                        <a:alpha val="43137"/>
                      </a:srgbClr>
                    </a:outerShdw>
                  </a:effectLst>
                  <a:latin typeface="UD デジタル 教科書体 N-B" panose="02020700000000000000" pitchFamily="17" charset="-128"/>
                  <a:ea typeface="UD デジタル 教科書体 N-B" panose="02020700000000000000" pitchFamily="17" charset="-128"/>
                </a:rPr>
                <a:t>次食育推進計画</a:t>
              </a:r>
              <a:endParaRPr kumimoji="1" lang="ja-JP" altLang="en-US" sz="2000" b="1">
                <a:effectLst>
                  <a:outerShdw blurRad="38100" dist="38100" dir="2700000" algn="tl">
                    <a:srgbClr val="000000">
                      <a:alpha val="43137"/>
                    </a:srgbClr>
                  </a:outerShdw>
                </a:effectLst>
                <a:latin typeface="UD デジタル 教科書体 N-B" panose="02020700000000000000" pitchFamily="17" charset="-128"/>
                <a:ea typeface="UD デジタル 教科書体 N-B" panose="02020700000000000000" pitchFamily="17" charset="-128"/>
              </a:endParaRPr>
            </a:p>
          </p:txBody>
        </p:sp>
      </p:grpSp>
      <p:sp>
        <p:nvSpPr>
          <p:cNvPr id="48" name="右矢印 47"/>
          <p:cNvSpPr/>
          <p:nvPr/>
        </p:nvSpPr>
        <p:spPr>
          <a:xfrm>
            <a:off x="5841401" y="1702185"/>
            <a:ext cx="417394" cy="404764"/>
          </a:xfrm>
          <a:prstGeom prst="rightArrow">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1824640" y="5798629"/>
            <a:ext cx="2268262" cy="400110"/>
          </a:xfrm>
          <a:prstGeom prst="rect">
            <a:avLst/>
          </a:prstGeom>
          <a:solidFill>
            <a:schemeClr val="bg2">
              <a:lumMod val="50000"/>
            </a:schemeClr>
          </a:solidFill>
          <a:ln w="38100">
            <a:solidFill>
              <a:schemeClr val="tx1"/>
            </a:solidFill>
          </a:ln>
        </p:spPr>
        <p:txBody>
          <a:bodyPr wrap="square" rtlCol="0">
            <a:spAutoFit/>
          </a:bodyPr>
          <a:lstStyle/>
          <a:p>
            <a:pPr algn="ctr"/>
            <a:r>
              <a:rPr lang="ja-JP" altLang="en-US" sz="2000" b="1" smtClean="0">
                <a:solidFill>
                  <a:schemeClr val="bg1"/>
                </a:solidFill>
                <a:effectLst>
                  <a:outerShdw blurRad="38100" dist="38100" dir="2700000" algn="tl">
                    <a:srgbClr val="000000">
                      <a:alpha val="43137"/>
                    </a:srgbClr>
                  </a:outerShdw>
                </a:effectLst>
                <a:latin typeface="UD デジタル 教科書体 N-B" panose="02020700000000000000" pitchFamily="17" charset="-128"/>
                <a:ea typeface="UD デジタル 教科書体 N-B" panose="02020700000000000000" pitchFamily="17" charset="-128"/>
              </a:rPr>
              <a:t>３つの重点目標</a:t>
            </a:r>
            <a:endParaRPr kumimoji="1" lang="ja-JP" altLang="en-US" sz="2000" b="1">
              <a:solidFill>
                <a:schemeClr val="bg1"/>
              </a:solidFill>
              <a:effectLst>
                <a:outerShdw blurRad="38100" dist="38100" dir="2700000" algn="tl">
                  <a:srgbClr val="000000">
                    <a:alpha val="43137"/>
                  </a:srgbClr>
                </a:outerShdw>
              </a:effectLst>
              <a:latin typeface="UD デジタル 教科書体 N-B" panose="02020700000000000000" pitchFamily="17" charset="-128"/>
              <a:ea typeface="UD デジタル 教科書体 N-B" panose="02020700000000000000" pitchFamily="17" charset="-128"/>
            </a:endParaRPr>
          </a:p>
        </p:txBody>
      </p:sp>
      <p:sp>
        <p:nvSpPr>
          <p:cNvPr id="43" name="フローチャート: 処理 42"/>
          <p:cNvSpPr/>
          <p:nvPr/>
        </p:nvSpPr>
        <p:spPr>
          <a:xfrm>
            <a:off x="10263342" y="3679400"/>
            <a:ext cx="147184" cy="494302"/>
          </a:xfrm>
          <a:prstGeom prst="flowChart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ローチャート: 処理 21"/>
          <p:cNvSpPr/>
          <p:nvPr/>
        </p:nvSpPr>
        <p:spPr>
          <a:xfrm>
            <a:off x="7345413" y="3650903"/>
            <a:ext cx="136857" cy="553756"/>
          </a:xfrm>
          <a:prstGeom prst="flowChart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5" name="グループ化 14"/>
          <p:cNvGrpSpPr/>
          <p:nvPr/>
        </p:nvGrpSpPr>
        <p:grpSpPr>
          <a:xfrm>
            <a:off x="6141491" y="982590"/>
            <a:ext cx="5702705" cy="2900488"/>
            <a:chOff x="6141491" y="982590"/>
            <a:chExt cx="5702705" cy="2900488"/>
          </a:xfrm>
        </p:grpSpPr>
        <p:sp>
          <p:nvSpPr>
            <p:cNvPr id="30" name="波線 29"/>
            <p:cNvSpPr/>
            <p:nvPr/>
          </p:nvSpPr>
          <p:spPr>
            <a:xfrm>
              <a:off x="8929612" y="2453201"/>
              <a:ext cx="2814645" cy="1417775"/>
            </a:xfrm>
            <a:prstGeom prst="wave">
              <a:avLst>
                <a:gd name="adj1" fmla="val 7125"/>
                <a:gd name="adj2" fmla="val 0"/>
              </a:avLst>
            </a:prstGeom>
            <a:solidFill>
              <a:srgbClr val="ABFBCF"/>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波線 2"/>
            <p:cNvSpPr/>
            <p:nvPr/>
          </p:nvSpPr>
          <p:spPr>
            <a:xfrm>
              <a:off x="6141491" y="2465303"/>
              <a:ext cx="2706900" cy="1417775"/>
            </a:xfrm>
            <a:prstGeom prst="wave">
              <a:avLst>
                <a:gd name="adj1" fmla="val 7125"/>
                <a:gd name="adj2" fmla="val 0"/>
              </a:avLst>
            </a:prstGeom>
            <a:solidFill>
              <a:srgbClr val="ABFBCF"/>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rot="16200000">
              <a:off x="7142923" y="1888235"/>
              <a:ext cx="800219" cy="2721721"/>
            </a:xfrm>
            <a:prstGeom prst="rect">
              <a:avLst/>
            </a:prstGeom>
            <a:noFill/>
          </p:spPr>
          <p:txBody>
            <a:bodyPr vert="eaVert" wrap="square" rtlCol="0">
              <a:spAutoFit/>
            </a:bodyPr>
            <a:lstStyle/>
            <a:p>
              <a:r>
                <a:rPr kumimoji="1" lang="ja-JP" altLang="en-US" sz="2000" smtClean="0">
                  <a:latin typeface="UD デジタル 教科書体 N-B" panose="02020700000000000000" pitchFamily="17" charset="-128"/>
                  <a:ea typeface="UD デジタル 教科書体 N-B" panose="02020700000000000000" pitchFamily="17" charset="-128"/>
                </a:rPr>
                <a:t>健全な食生活を実践</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r>
                <a:rPr lang="ja-JP" altLang="en-US" sz="2000">
                  <a:latin typeface="UD デジタル 教科書体 N-B" panose="02020700000000000000" pitchFamily="17" charset="-128"/>
                  <a:ea typeface="UD デジタル 教科書体 N-B" panose="02020700000000000000" pitchFamily="17" charset="-128"/>
                </a:rPr>
                <a:t>　</a:t>
              </a:r>
              <a:r>
                <a:rPr lang="ja-JP" altLang="en-US" sz="2000" smtClean="0">
                  <a:latin typeface="UD デジタル 教科書体 N-B" panose="02020700000000000000" pitchFamily="17" charset="-128"/>
                  <a:ea typeface="UD デジタル 教科書体 N-B" panose="02020700000000000000" pitchFamily="17" charset="-128"/>
                </a:rPr>
                <a:t>　</a:t>
              </a:r>
              <a:r>
                <a:rPr kumimoji="1" lang="ja-JP" altLang="en-US" sz="2000" smtClean="0">
                  <a:latin typeface="UD デジタル 教科書体 N-B" panose="02020700000000000000" pitchFamily="17" charset="-128"/>
                  <a:ea typeface="UD デジタル 教科書体 N-B" panose="02020700000000000000" pitchFamily="17" charset="-128"/>
                </a:rPr>
                <a:t>できる食育の推進</a:t>
              </a:r>
              <a:endParaRPr kumimoji="1" lang="ja-JP" altLang="en-US" sz="2000">
                <a:latin typeface="UD デジタル 教科書体 N-B" panose="02020700000000000000" pitchFamily="17" charset="-128"/>
                <a:ea typeface="UD デジタル 教科書体 N-B" panose="02020700000000000000" pitchFamily="17" charset="-128"/>
              </a:endParaRPr>
            </a:p>
          </p:txBody>
        </p:sp>
        <p:sp>
          <p:nvSpPr>
            <p:cNvPr id="18" name="テキスト ボックス 17"/>
            <p:cNvSpPr txBox="1"/>
            <p:nvPr/>
          </p:nvSpPr>
          <p:spPr>
            <a:xfrm rot="16200000">
              <a:off x="9792296" y="1801222"/>
              <a:ext cx="1107996" cy="2995805"/>
            </a:xfrm>
            <a:prstGeom prst="rect">
              <a:avLst/>
            </a:prstGeom>
            <a:noFill/>
          </p:spPr>
          <p:txBody>
            <a:bodyPr vert="eaVert" wrap="square" rtlCol="0">
              <a:spAutoFit/>
            </a:bodyPr>
            <a:lstStyle/>
            <a:p>
              <a:r>
                <a:rPr kumimoji="1" lang="ja-JP" altLang="en-US" sz="2000" smtClean="0">
                  <a:latin typeface="UD デジタル 教科書体 N-B" panose="02020700000000000000" pitchFamily="17" charset="-128"/>
                  <a:ea typeface="UD デジタル 教科書体 N-B" panose="02020700000000000000" pitchFamily="17" charset="-128"/>
                </a:rPr>
                <a:t>「食」とのつながりと　　</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r>
                <a:rPr lang="ja-JP" altLang="en-US" sz="2000">
                  <a:latin typeface="UD デジタル 教科書体 N-B" panose="02020700000000000000" pitchFamily="17" charset="-128"/>
                  <a:ea typeface="UD デジタル 教科書体 N-B" panose="02020700000000000000" pitchFamily="17" charset="-128"/>
                </a:rPr>
                <a:t>　</a:t>
              </a:r>
              <a:r>
                <a:rPr lang="ja-JP" altLang="en-US" sz="2000" smtClean="0">
                  <a:latin typeface="UD デジタル 教科書体 N-B" panose="02020700000000000000" pitchFamily="17" charset="-128"/>
                  <a:ea typeface="UD デジタル 教科書体 N-B" panose="02020700000000000000" pitchFamily="17" charset="-128"/>
                </a:rPr>
                <a:t>　</a:t>
              </a:r>
              <a:r>
                <a:rPr kumimoji="1" lang="ja-JP" altLang="en-US" sz="2000" smtClean="0">
                  <a:latin typeface="UD デジタル 教科書体 N-B" panose="02020700000000000000" pitchFamily="17" charset="-128"/>
                  <a:ea typeface="UD デジタル 教科書体 N-B" panose="02020700000000000000" pitchFamily="17" charset="-128"/>
                </a:rPr>
                <a:t>理解を深める</a:t>
              </a:r>
              <a:endParaRPr kumimoji="1" lang="en-US" altLang="ja-JP" sz="2000" smtClean="0">
                <a:latin typeface="UD デジタル 教科書体 N-B" panose="02020700000000000000" pitchFamily="17" charset="-128"/>
                <a:ea typeface="UD デジタル 教科書体 N-B" panose="02020700000000000000" pitchFamily="17" charset="-128"/>
              </a:endParaRPr>
            </a:p>
            <a:p>
              <a:r>
                <a:rPr lang="ja-JP" altLang="en-US" sz="2000">
                  <a:latin typeface="UD デジタル 教科書体 N-B" panose="02020700000000000000" pitchFamily="17" charset="-128"/>
                  <a:ea typeface="UD デジタル 教科書体 N-B" panose="02020700000000000000" pitchFamily="17" charset="-128"/>
                </a:rPr>
                <a:t>　</a:t>
              </a:r>
              <a:r>
                <a:rPr lang="ja-JP" altLang="en-US" sz="2000" smtClean="0">
                  <a:latin typeface="UD デジタル 教科書体 N-B" panose="02020700000000000000" pitchFamily="17" charset="-128"/>
                  <a:ea typeface="UD デジタル 教科書体 N-B" panose="02020700000000000000" pitchFamily="17" charset="-128"/>
                </a:rPr>
                <a:t>　　　　　</a:t>
              </a:r>
              <a:r>
                <a:rPr kumimoji="1" lang="ja-JP" altLang="en-US" sz="2000" smtClean="0">
                  <a:latin typeface="UD デジタル 教科書体 N-B" panose="02020700000000000000" pitchFamily="17" charset="-128"/>
                  <a:ea typeface="UD デジタル 教科書体 N-B" panose="02020700000000000000" pitchFamily="17" charset="-128"/>
                </a:rPr>
                <a:t>食育の推進</a:t>
              </a:r>
              <a:endParaRPr kumimoji="1" lang="ja-JP" altLang="en-US" sz="2000">
                <a:latin typeface="UD デジタル 教科書体 N-B" panose="02020700000000000000" pitchFamily="17" charset="-128"/>
                <a:ea typeface="UD デジタル 教科書体 N-B" panose="02020700000000000000" pitchFamily="17" charset="-128"/>
              </a:endParaRPr>
            </a:p>
          </p:txBody>
        </p:sp>
        <p:sp>
          <p:nvSpPr>
            <p:cNvPr id="21" name="角丸四角形 20"/>
            <p:cNvSpPr/>
            <p:nvPr/>
          </p:nvSpPr>
          <p:spPr>
            <a:xfrm>
              <a:off x="6258795" y="1339025"/>
              <a:ext cx="5485462" cy="946819"/>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smtClean="0">
                  <a:solidFill>
                    <a:schemeClr val="bg1"/>
                  </a:solidFill>
                </a:rPr>
                <a:t>食で育む健やかな身体 豊かなこころ</a:t>
              </a:r>
              <a:endParaRPr kumimoji="1" lang="en-US" altLang="ja-JP" sz="2400" b="1" smtClean="0">
                <a:solidFill>
                  <a:schemeClr val="bg1"/>
                </a:solidFill>
              </a:endParaRPr>
            </a:p>
            <a:p>
              <a:r>
                <a:rPr lang="ja-JP" altLang="en-US" sz="2400" b="1" smtClean="0">
                  <a:solidFill>
                    <a:schemeClr val="bg1"/>
                  </a:solidFill>
                </a:rPr>
                <a:t>　　　　　　未来へつなぐ地域の活力</a:t>
              </a:r>
              <a:endParaRPr lang="en-US" altLang="ja-JP" sz="2400" b="1" smtClean="0">
                <a:solidFill>
                  <a:schemeClr val="bg1"/>
                </a:solidFill>
              </a:endParaRPr>
            </a:p>
          </p:txBody>
        </p:sp>
        <p:sp>
          <p:nvSpPr>
            <p:cNvPr id="40" name="テキスト ボックス 39"/>
            <p:cNvSpPr txBox="1"/>
            <p:nvPr/>
          </p:nvSpPr>
          <p:spPr>
            <a:xfrm>
              <a:off x="7758096" y="982590"/>
              <a:ext cx="2476435" cy="400110"/>
            </a:xfrm>
            <a:prstGeom prst="rect">
              <a:avLst/>
            </a:prstGeom>
            <a:noFill/>
          </p:spPr>
          <p:txBody>
            <a:bodyPr wrap="square" rtlCol="0">
              <a:spAutoFit/>
            </a:bodyPr>
            <a:lstStyle/>
            <a:p>
              <a:r>
                <a:rPr kumimoji="1" lang="ja-JP" altLang="en-US" sz="2000" b="1" smtClean="0">
                  <a:solidFill>
                    <a:srgbClr val="0070C0"/>
                  </a:solidFill>
                  <a:effectLst>
                    <a:outerShdw blurRad="38100" dist="38100" dir="2700000" algn="tl">
                      <a:srgbClr val="000000">
                        <a:alpha val="43137"/>
                      </a:srgbClr>
                    </a:outerShdw>
                  </a:effectLst>
                  <a:latin typeface="UD デジタル 教科書体 N-B" panose="02020700000000000000" pitchFamily="17" charset="-128"/>
                  <a:ea typeface="UD デジタル 教科書体 N-B" panose="02020700000000000000" pitchFamily="17" charset="-128"/>
                </a:rPr>
                <a:t>第４</a:t>
              </a:r>
              <a:r>
                <a:rPr lang="ja-JP" altLang="en-US" sz="2000" b="1" smtClean="0">
                  <a:solidFill>
                    <a:srgbClr val="0070C0"/>
                  </a:solidFill>
                  <a:effectLst>
                    <a:outerShdw blurRad="38100" dist="38100" dir="2700000" algn="tl">
                      <a:srgbClr val="000000">
                        <a:alpha val="43137"/>
                      </a:srgbClr>
                    </a:outerShdw>
                  </a:effectLst>
                  <a:latin typeface="UD デジタル 教科書体 N-B" panose="02020700000000000000" pitchFamily="17" charset="-128"/>
                  <a:ea typeface="UD デジタル 教科書体 N-B" panose="02020700000000000000" pitchFamily="17" charset="-128"/>
                </a:rPr>
                <a:t>次</a:t>
              </a:r>
              <a:r>
                <a:rPr lang="ja-JP" altLang="en-US" sz="2000" b="1" smtClean="0">
                  <a:effectLst>
                    <a:outerShdw blurRad="38100" dist="38100" dir="2700000" algn="tl">
                      <a:srgbClr val="000000">
                        <a:alpha val="43137"/>
                      </a:srgbClr>
                    </a:outerShdw>
                  </a:effectLst>
                  <a:latin typeface="UD デジタル 教科書体 N-B" panose="02020700000000000000" pitchFamily="17" charset="-128"/>
                  <a:ea typeface="UD デジタル 教科書体 N-B" panose="02020700000000000000" pitchFamily="17" charset="-128"/>
                </a:rPr>
                <a:t>食育推進計画</a:t>
              </a:r>
              <a:endParaRPr kumimoji="1" lang="ja-JP" altLang="en-US" sz="2000" b="1">
                <a:effectLst>
                  <a:outerShdw blurRad="38100" dist="38100" dir="2700000" algn="tl">
                    <a:srgbClr val="000000">
                      <a:alpha val="43137"/>
                    </a:srgbClr>
                  </a:outerShdw>
                </a:effectLst>
                <a:latin typeface="UD デジタル 教科書体 N-B" panose="02020700000000000000" pitchFamily="17" charset="-128"/>
                <a:ea typeface="UD デジタル 教科書体 N-B" panose="02020700000000000000" pitchFamily="17" charset="-128"/>
              </a:endParaRPr>
            </a:p>
          </p:txBody>
        </p:sp>
        <p:cxnSp>
          <p:nvCxnSpPr>
            <p:cNvPr id="44" name="直線コネクタ 43"/>
            <p:cNvCxnSpPr>
              <a:stCxn id="21" idx="2"/>
            </p:cNvCxnSpPr>
            <p:nvPr/>
          </p:nvCxnSpPr>
          <p:spPr>
            <a:xfrm flipH="1">
              <a:off x="8348791" y="2285844"/>
              <a:ext cx="652735" cy="38737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5" name="直線コネクタ 44"/>
            <p:cNvCxnSpPr>
              <a:endCxn id="21" idx="2"/>
            </p:cNvCxnSpPr>
            <p:nvPr/>
          </p:nvCxnSpPr>
          <p:spPr>
            <a:xfrm flipH="1" flipV="1">
              <a:off x="9001526" y="2285844"/>
              <a:ext cx="264259" cy="179459"/>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6272226" y="2400080"/>
              <a:ext cx="1509784" cy="369332"/>
            </a:xfrm>
            <a:prstGeom prst="rect">
              <a:avLst/>
            </a:prstGeom>
            <a:solidFill>
              <a:srgbClr val="00B0F0"/>
            </a:solidFill>
            <a:ln>
              <a:solidFill>
                <a:srgbClr val="002060"/>
              </a:solidFill>
            </a:ln>
          </p:spPr>
          <p:txBody>
            <a:bodyPr wrap="square" rtlCol="0">
              <a:spAutoFit/>
            </a:bodyPr>
            <a:lstStyle/>
            <a:p>
              <a:pPr algn="ctr"/>
              <a:r>
                <a:rPr lang="ja-JP" altLang="en-US" b="1">
                  <a:solidFill>
                    <a:schemeClr val="bg1"/>
                  </a:solidFill>
                  <a:effectLst>
                    <a:outerShdw blurRad="38100" dist="38100" dir="2700000" algn="tl">
                      <a:srgbClr val="000000">
                        <a:alpha val="43137"/>
                      </a:srgbClr>
                    </a:outerShdw>
                  </a:effectLst>
                </a:rPr>
                <a:t>基本</a:t>
              </a:r>
              <a:r>
                <a:rPr lang="ja-JP" altLang="en-US" b="1" smtClean="0">
                  <a:solidFill>
                    <a:schemeClr val="bg1"/>
                  </a:solidFill>
                  <a:effectLst>
                    <a:outerShdw blurRad="38100" dist="38100" dir="2700000" algn="tl">
                      <a:srgbClr val="000000">
                        <a:alpha val="43137"/>
                      </a:srgbClr>
                    </a:outerShdw>
                  </a:effectLst>
                </a:rPr>
                <a:t>方針１</a:t>
              </a:r>
              <a:endParaRPr kumimoji="1" lang="ja-JP" altLang="en-US" b="1">
                <a:solidFill>
                  <a:schemeClr val="bg1"/>
                </a:solidFill>
                <a:effectLst>
                  <a:outerShdw blurRad="38100" dist="38100" dir="2700000" algn="tl">
                    <a:srgbClr val="000000">
                      <a:alpha val="43137"/>
                    </a:srgbClr>
                  </a:outerShdw>
                </a:effectLst>
              </a:endParaRPr>
            </a:p>
          </p:txBody>
        </p:sp>
        <p:sp>
          <p:nvSpPr>
            <p:cNvPr id="33" name="テキスト ボックス 32"/>
            <p:cNvSpPr txBox="1"/>
            <p:nvPr/>
          </p:nvSpPr>
          <p:spPr>
            <a:xfrm>
              <a:off x="10160939" y="2417249"/>
              <a:ext cx="1509784" cy="369332"/>
            </a:xfrm>
            <a:prstGeom prst="rect">
              <a:avLst/>
            </a:prstGeom>
            <a:solidFill>
              <a:srgbClr val="00B0F0"/>
            </a:solidFill>
            <a:ln>
              <a:solidFill>
                <a:srgbClr val="002060"/>
              </a:solidFill>
            </a:ln>
          </p:spPr>
          <p:txBody>
            <a:bodyPr wrap="square" rtlCol="0">
              <a:spAutoFit/>
            </a:bodyPr>
            <a:lstStyle/>
            <a:p>
              <a:pPr algn="ctr"/>
              <a:r>
                <a:rPr lang="ja-JP" altLang="en-US" b="1">
                  <a:solidFill>
                    <a:schemeClr val="bg1"/>
                  </a:solidFill>
                  <a:effectLst>
                    <a:outerShdw blurRad="38100" dist="38100" dir="2700000" algn="tl">
                      <a:srgbClr val="000000">
                        <a:alpha val="43137"/>
                      </a:srgbClr>
                    </a:outerShdw>
                  </a:effectLst>
                </a:rPr>
                <a:t>基本</a:t>
              </a:r>
              <a:r>
                <a:rPr lang="ja-JP" altLang="en-US" b="1" smtClean="0">
                  <a:solidFill>
                    <a:schemeClr val="bg1"/>
                  </a:solidFill>
                  <a:effectLst>
                    <a:outerShdw blurRad="38100" dist="38100" dir="2700000" algn="tl">
                      <a:srgbClr val="000000">
                        <a:alpha val="43137"/>
                      </a:srgbClr>
                    </a:outerShdw>
                  </a:effectLst>
                </a:rPr>
                <a:t>方針２</a:t>
              </a:r>
              <a:endParaRPr kumimoji="1" lang="ja-JP" altLang="en-US" b="1">
                <a:solidFill>
                  <a:schemeClr val="bg1"/>
                </a:solidFill>
                <a:effectLst>
                  <a:outerShdw blurRad="38100" dist="38100" dir="2700000" algn="tl">
                    <a:srgbClr val="000000">
                      <a:alpha val="43137"/>
                    </a:srgbClr>
                  </a:outerShdw>
                </a:effectLst>
              </a:endParaRPr>
            </a:p>
          </p:txBody>
        </p:sp>
      </p:grpSp>
      <p:sp>
        <p:nvSpPr>
          <p:cNvPr id="46" name="テキスト ボックス 45"/>
          <p:cNvSpPr txBox="1"/>
          <p:nvPr/>
        </p:nvSpPr>
        <p:spPr>
          <a:xfrm>
            <a:off x="6658949" y="3977102"/>
            <a:ext cx="1509784" cy="369332"/>
          </a:xfrm>
          <a:prstGeom prst="rect">
            <a:avLst/>
          </a:prstGeom>
          <a:solidFill>
            <a:schemeClr val="bg1"/>
          </a:solidFill>
          <a:ln w="38100">
            <a:solidFill>
              <a:srgbClr val="0070C0"/>
            </a:solidFill>
          </a:ln>
        </p:spPr>
        <p:txBody>
          <a:bodyPr wrap="square" rtlCol="0">
            <a:spAutoFit/>
          </a:bodyPr>
          <a:lstStyle/>
          <a:p>
            <a:pPr algn="ctr"/>
            <a:r>
              <a:rPr kumimoji="1" lang="ja-JP" altLang="en-US" b="1" smtClean="0">
                <a:effectLst>
                  <a:outerShdw blurRad="38100" dist="38100" dir="2700000" algn="tl">
                    <a:srgbClr val="000000">
                      <a:alpha val="43137"/>
                    </a:srgbClr>
                  </a:outerShdw>
                </a:effectLst>
              </a:rPr>
              <a:t>取組の柱</a:t>
            </a:r>
            <a:endParaRPr kumimoji="1" lang="ja-JP" altLang="en-US" b="1">
              <a:effectLst>
                <a:outerShdw blurRad="38100" dist="38100" dir="2700000" algn="tl">
                  <a:srgbClr val="000000">
                    <a:alpha val="43137"/>
                  </a:srgbClr>
                </a:outerShdw>
              </a:effectLst>
            </a:endParaRPr>
          </a:p>
        </p:txBody>
      </p:sp>
      <p:sp>
        <p:nvSpPr>
          <p:cNvPr id="49" name="テキスト ボックス 48"/>
          <p:cNvSpPr txBox="1"/>
          <p:nvPr/>
        </p:nvSpPr>
        <p:spPr>
          <a:xfrm>
            <a:off x="9553231" y="3990831"/>
            <a:ext cx="1509784" cy="369332"/>
          </a:xfrm>
          <a:prstGeom prst="rect">
            <a:avLst/>
          </a:prstGeom>
          <a:solidFill>
            <a:schemeClr val="bg1"/>
          </a:solidFill>
          <a:ln w="38100">
            <a:solidFill>
              <a:srgbClr val="0070C0"/>
            </a:solidFill>
          </a:ln>
        </p:spPr>
        <p:txBody>
          <a:bodyPr wrap="square" rtlCol="0">
            <a:spAutoFit/>
          </a:bodyPr>
          <a:lstStyle/>
          <a:p>
            <a:pPr algn="ctr"/>
            <a:r>
              <a:rPr kumimoji="1" lang="ja-JP" altLang="en-US" b="1" smtClean="0">
                <a:effectLst>
                  <a:outerShdw blurRad="38100" dist="38100" dir="2700000" algn="tl">
                    <a:srgbClr val="000000">
                      <a:alpha val="43137"/>
                    </a:srgbClr>
                  </a:outerShdw>
                </a:effectLst>
              </a:rPr>
              <a:t>取組の柱</a:t>
            </a:r>
            <a:endParaRPr kumimoji="1" lang="ja-JP" altLang="en-US" b="1">
              <a:effectLst>
                <a:outerShdw blurRad="38100" dist="38100" dir="2700000" algn="tl">
                  <a:srgbClr val="000000">
                    <a:alpha val="43137"/>
                  </a:srgbClr>
                </a:outerShdw>
              </a:effectLst>
            </a:endParaRPr>
          </a:p>
        </p:txBody>
      </p:sp>
      <p:sp>
        <p:nvSpPr>
          <p:cNvPr id="4" name="円柱 3"/>
          <p:cNvSpPr/>
          <p:nvPr/>
        </p:nvSpPr>
        <p:spPr>
          <a:xfrm>
            <a:off x="7560137" y="4383345"/>
            <a:ext cx="1281596" cy="24175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柱 46"/>
          <p:cNvSpPr/>
          <p:nvPr/>
        </p:nvSpPr>
        <p:spPr>
          <a:xfrm>
            <a:off x="6123525" y="4383345"/>
            <a:ext cx="1371489" cy="24175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柱 57"/>
          <p:cNvSpPr/>
          <p:nvPr/>
        </p:nvSpPr>
        <p:spPr>
          <a:xfrm>
            <a:off x="9036322" y="4394681"/>
            <a:ext cx="1282900" cy="24175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9285040" y="4688266"/>
            <a:ext cx="800219" cy="2123957"/>
          </a:xfrm>
          <a:prstGeom prst="rect">
            <a:avLst/>
          </a:prstGeom>
          <a:noFill/>
        </p:spPr>
        <p:txBody>
          <a:bodyPr vert="eaVert" wrap="square" rtlCol="0">
            <a:spAutoFit/>
          </a:bodyPr>
          <a:lstStyle/>
          <a:p>
            <a:r>
              <a:rPr lang="ja-JP" altLang="en-US" sz="2000">
                <a:solidFill>
                  <a:schemeClr val="bg1"/>
                </a:solidFill>
                <a:latin typeface="UD デジタル 教科書体 N-B" panose="02020700000000000000" pitchFamily="17" charset="-128"/>
                <a:ea typeface="UD デジタル 教科書体 N-B" panose="02020700000000000000" pitchFamily="17" charset="-128"/>
              </a:rPr>
              <a:t>食</a:t>
            </a:r>
            <a:r>
              <a:rPr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と環境に関する　　　　　　　理解の促進</a:t>
            </a:r>
            <a:endParaRPr kumimoji="1" lang="en-US" altLang="ja-JP" sz="2000" smtClean="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59" name="円柱 58"/>
          <p:cNvSpPr/>
          <p:nvPr/>
        </p:nvSpPr>
        <p:spPr>
          <a:xfrm>
            <a:off x="10364974" y="4394681"/>
            <a:ext cx="1290901" cy="24175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p:cNvSpPr txBox="1"/>
          <p:nvPr/>
        </p:nvSpPr>
        <p:spPr>
          <a:xfrm>
            <a:off x="10509017" y="4682596"/>
            <a:ext cx="1107996" cy="2206647"/>
          </a:xfrm>
          <a:prstGeom prst="rect">
            <a:avLst/>
          </a:prstGeom>
          <a:noFill/>
        </p:spPr>
        <p:txBody>
          <a:bodyPr vert="eaVert" wrap="square" rtlCol="0">
            <a:spAutoFit/>
          </a:bodyPr>
          <a:lstStyle/>
          <a:p>
            <a:r>
              <a:rPr kumimoji="1"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地域の特性、</a:t>
            </a:r>
            <a:endParaRPr kumimoji="1" lang="en-US" altLang="ja-JP" sz="2000" smtClean="0">
              <a:solidFill>
                <a:schemeClr val="bg1"/>
              </a:solidFill>
              <a:latin typeface="UD デジタル 教科書体 N-B" panose="02020700000000000000" pitchFamily="17" charset="-128"/>
              <a:ea typeface="UD デジタル 教科書体 N-B" panose="02020700000000000000" pitchFamily="17" charset="-128"/>
            </a:endParaRPr>
          </a:p>
          <a:p>
            <a:r>
              <a:rPr kumimoji="1"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農産物を活かした</a:t>
            </a:r>
            <a:endParaRPr kumimoji="1" lang="en-US" altLang="ja-JP" sz="2000" smtClean="0">
              <a:solidFill>
                <a:schemeClr val="bg1"/>
              </a:solidFill>
              <a:latin typeface="UD デジタル 教科書体 N-B" panose="02020700000000000000" pitchFamily="17" charset="-128"/>
              <a:ea typeface="UD デジタル 教科書体 N-B" panose="02020700000000000000" pitchFamily="17" charset="-128"/>
            </a:endParaRPr>
          </a:p>
          <a:p>
            <a:r>
              <a:rPr lang="ja-JP" altLang="en-US" sz="2000">
                <a:solidFill>
                  <a:schemeClr val="bg1"/>
                </a:solidFill>
                <a:latin typeface="UD デジタル 教科書体 N-B" panose="02020700000000000000" pitchFamily="17" charset="-128"/>
                <a:ea typeface="UD デジタル 教科書体 N-B" panose="02020700000000000000" pitchFamily="17" charset="-128"/>
              </a:rPr>
              <a:t>　</a:t>
            </a:r>
            <a:r>
              <a:rPr kumimoji="1"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次世代への継承</a:t>
            </a:r>
            <a:endParaRPr kumimoji="1" lang="en-US" altLang="ja-JP" sz="2000" smtClean="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50" name="テキスト ボックス 49"/>
          <p:cNvSpPr txBox="1"/>
          <p:nvPr/>
        </p:nvSpPr>
        <p:spPr>
          <a:xfrm>
            <a:off x="7479826" y="4746751"/>
            <a:ext cx="1415772" cy="2103755"/>
          </a:xfrm>
          <a:prstGeom prst="rect">
            <a:avLst/>
          </a:prstGeom>
          <a:noFill/>
        </p:spPr>
        <p:txBody>
          <a:bodyPr vert="eaVert" wrap="square" rtlCol="0">
            <a:spAutoFit/>
          </a:bodyPr>
          <a:lstStyle/>
          <a:p>
            <a:r>
              <a:rPr lang="ja-JP" altLang="en-US" sz="2000">
                <a:solidFill>
                  <a:schemeClr val="bg1"/>
                </a:solidFill>
                <a:latin typeface="UD デジタル 教科書体 N-B" panose="02020700000000000000" pitchFamily="17" charset="-128"/>
                <a:ea typeface="UD デジタル 教科書体 N-B" panose="02020700000000000000" pitchFamily="17" charset="-128"/>
              </a:rPr>
              <a:t>生活習慣病</a:t>
            </a:r>
            <a:r>
              <a:rPr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を</a:t>
            </a:r>
            <a:endParaRPr lang="en-US" altLang="ja-JP" sz="2000" smtClean="0">
              <a:solidFill>
                <a:schemeClr val="bg1"/>
              </a:solidFill>
              <a:latin typeface="UD デジタル 教科書体 N-B" panose="02020700000000000000" pitchFamily="17" charset="-128"/>
              <a:ea typeface="UD デジタル 教科書体 N-B" panose="02020700000000000000" pitchFamily="17" charset="-128"/>
            </a:endParaRPr>
          </a:p>
          <a:p>
            <a:r>
              <a:rPr lang="ja-JP" altLang="en-US" sz="2000">
                <a:solidFill>
                  <a:schemeClr val="bg1"/>
                </a:solidFill>
                <a:latin typeface="UD デジタル 教科書体 N-B" panose="02020700000000000000" pitchFamily="17" charset="-128"/>
                <a:ea typeface="UD デジタル 教科書体 N-B" panose="02020700000000000000" pitchFamily="17" charset="-128"/>
              </a:rPr>
              <a:t>　</a:t>
            </a:r>
            <a:r>
              <a:rPr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　　予防する</a:t>
            </a:r>
            <a:endParaRPr lang="en-US" altLang="ja-JP" sz="2000" smtClean="0">
              <a:solidFill>
                <a:schemeClr val="bg1"/>
              </a:solidFill>
              <a:latin typeface="UD デジタル 教科書体 N-B" panose="02020700000000000000" pitchFamily="17" charset="-128"/>
              <a:ea typeface="UD デジタル 教科書体 N-B" panose="02020700000000000000" pitchFamily="17" charset="-128"/>
            </a:endParaRPr>
          </a:p>
          <a:p>
            <a:r>
              <a:rPr kumimoji="1"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健康づくりの</a:t>
            </a:r>
            <a:endParaRPr kumimoji="1" lang="en-US" altLang="ja-JP" sz="2000" smtClean="0">
              <a:solidFill>
                <a:schemeClr val="bg1"/>
              </a:solidFill>
              <a:latin typeface="UD デジタル 教科書体 N-B" panose="02020700000000000000" pitchFamily="17" charset="-128"/>
              <a:ea typeface="UD デジタル 教科書体 N-B" panose="02020700000000000000" pitchFamily="17" charset="-128"/>
            </a:endParaRPr>
          </a:p>
          <a:p>
            <a:r>
              <a:rPr lang="ja-JP" altLang="en-US" sz="2000">
                <a:solidFill>
                  <a:schemeClr val="bg1"/>
                </a:solidFill>
                <a:latin typeface="UD デジタル 教科書体 N-B" panose="02020700000000000000" pitchFamily="17" charset="-128"/>
                <a:ea typeface="UD デジタル 教科書体 N-B" panose="02020700000000000000" pitchFamily="17" charset="-128"/>
              </a:rPr>
              <a:t>　</a:t>
            </a:r>
            <a:r>
              <a:rPr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　　　　</a:t>
            </a:r>
            <a:r>
              <a:rPr kumimoji="1"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推進</a:t>
            </a:r>
            <a:endParaRPr kumimoji="1" lang="en-US" altLang="ja-JP" sz="2000" smtClean="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13" name="テキスト ボックス 12"/>
          <p:cNvSpPr txBox="1"/>
          <p:nvPr/>
        </p:nvSpPr>
        <p:spPr>
          <a:xfrm>
            <a:off x="6080232" y="4776969"/>
            <a:ext cx="1415772" cy="2485858"/>
          </a:xfrm>
          <a:prstGeom prst="rect">
            <a:avLst/>
          </a:prstGeom>
          <a:noFill/>
        </p:spPr>
        <p:txBody>
          <a:bodyPr vert="eaVert" wrap="square" rtlCol="0">
            <a:spAutoFit/>
          </a:bodyPr>
          <a:lstStyle/>
          <a:p>
            <a:r>
              <a:rPr kumimoji="1"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多世代にわたり</a:t>
            </a:r>
            <a:endParaRPr kumimoji="1" lang="en-US" altLang="ja-JP" sz="2000" smtClean="0">
              <a:solidFill>
                <a:schemeClr val="bg1"/>
              </a:solidFill>
              <a:latin typeface="UD デジタル 教科書体 N-B" panose="02020700000000000000" pitchFamily="17" charset="-128"/>
              <a:ea typeface="UD デジタル 教科書体 N-B" panose="02020700000000000000" pitchFamily="17" charset="-128"/>
            </a:endParaRPr>
          </a:p>
          <a:p>
            <a:r>
              <a:rPr lang="ja-JP" altLang="en-US" sz="2000">
                <a:solidFill>
                  <a:schemeClr val="bg1"/>
                </a:solidFill>
                <a:latin typeface="UD デジタル 教科書体 N-B" panose="02020700000000000000" pitchFamily="17" charset="-128"/>
                <a:ea typeface="UD デジタル 教科書体 N-B" panose="02020700000000000000" pitchFamily="17" charset="-128"/>
              </a:rPr>
              <a:t>　</a:t>
            </a:r>
            <a:r>
              <a:rPr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　</a:t>
            </a:r>
            <a:r>
              <a:rPr kumimoji="1"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心と身体を</a:t>
            </a:r>
            <a:endParaRPr kumimoji="1" lang="en-US" altLang="ja-JP" sz="2000" smtClean="0">
              <a:solidFill>
                <a:schemeClr val="bg1"/>
              </a:solidFill>
              <a:latin typeface="UD デジタル 教科書体 N-B" panose="02020700000000000000" pitchFamily="17" charset="-128"/>
              <a:ea typeface="UD デジタル 教科書体 N-B" panose="02020700000000000000" pitchFamily="17" charset="-128"/>
            </a:endParaRPr>
          </a:p>
          <a:p>
            <a:r>
              <a:rPr kumimoji="1"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健康にする</a:t>
            </a:r>
            <a:endParaRPr kumimoji="1" lang="en-US" altLang="ja-JP" sz="2000" smtClean="0">
              <a:solidFill>
                <a:schemeClr val="bg1"/>
              </a:solidFill>
              <a:latin typeface="UD デジタル 教科書体 N-B" panose="02020700000000000000" pitchFamily="17" charset="-128"/>
              <a:ea typeface="UD デジタル 教科書体 N-B" panose="02020700000000000000" pitchFamily="17" charset="-128"/>
            </a:endParaRPr>
          </a:p>
          <a:p>
            <a:r>
              <a:rPr lang="ja-JP" altLang="en-US" sz="2000">
                <a:solidFill>
                  <a:schemeClr val="bg1"/>
                </a:solidFill>
                <a:latin typeface="UD デジタル 教科書体 N-B" panose="02020700000000000000" pitchFamily="17" charset="-128"/>
                <a:ea typeface="UD デジタル 教科書体 N-B" panose="02020700000000000000" pitchFamily="17" charset="-128"/>
              </a:rPr>
              <a:t>　</a:t>
            </a:r>
            <a:r>
              <a:rPr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　</a:t>
            </a:r>
            <a:r>
              <a:rPr kumimoji="1" lang="ja-JP" altLang="en-US" sz="2000" smtClean="0">
                <a:solidFill>
                  <a:schemeClr val="bg1"/>
                </a:solidFill>
                <a:latin typeface="UD デジタル 教科書体 N-B" panose="02020700000000000000" pitchFamily="17" charset="-128"/>
                <a:ea typeface="UD デジタル 教科書体 N-B" panose="02020700000000000000" pitchFamily="17" charset="-128"/>
              </a:rPr>
              <a:t>食育の推進</a:t>
            </a:r>
            <a:endParaRPr kumimoji="1" lang="ja-JP" altLang="en-US" sz="200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17" name="フッター プレースホルダー 16"/>
          <p:cNvSpPr>
            <a:spLocks noGrp="1"/>
          </p:cNvSpPr>
          <p:nvPr>
            <p:ph type="ftr" sz="quarter" idx="11"/>
          </p:nvPr>
        </p:nvSpPr>
        <p:spPr>
          <a:xfrm>
            <a:off x="3784001" y="6356968"/>
            <a:ext cx="4114800" cy="365125"/>
          </a:xfrm>
        </p:spPr>
        <p:txBody>
          <a:bodyPr/>
          <a:lstStyle/>
          <a:p>
            <a:r>
              <a:rPr lang="ja-JP" altLang="en-US" sz="2400" b="1">
                <a:solidFill>
                  <a:schemeClr val="tx1"/>
                </a:solidFill>
                <a:latin typeface="HG創英角ｺﾞｼｯｸUB" panose="020B0909000000000000" pitchFamily="49" charset="-128"/>
                <a:ea typeface="HG創英角ｺﾞｼｯｸUB" panose="020B0909000000000000" pitchFamily="49" charset="-128"/>
              </a:rPr>
              <a:t>４</a:t>
            </a:r>
            <a:endParaRPr kumimoji="1" lang="ja-JP" altLang="en-US" sz="2400" b="1">
              <a:solidFill>
                <a:schemeClr val="tx1"/>
              </a:solidFill>
              <a:latin typeface="HG創英角ｺﾞｼｯｸUB" panose="020B0909000000000000" pitchFamily="49" charset="-128"/>
              <a:ea typeface="HG創英角ｺﾞｼｯｸUB" panose="020B0909000000000000" pitchFamily="49" charset="-128"/>
            </a:endParaRPr>
          </a:p>
        </p:txBody>
      </p:sp>
    </p:spTree>
    <p:extLst>
      <p:ext uri="{BB962C8B-B14F-4D97-AF65-F5344CB8AC3E}">
        <p14:creationId xmlns:p14="http://schemas.microsoft.com/office/powerpoint/2010/main" val="12060656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コンテンツ プレースホルダー 2"/>
          <p:cNvSpPr txBox="1">
            <a:spLocks/>
          </p:cNvSpPr>
          <p:nvPr/>
        </p:nvSpPr>
        <p:spPr>
          <a:xfrm>
            <a:off x="335706" y="3384919"/>
            <a:ext cx="5469646" cy="1782192"/>
          </a:xfrm>
          <a:prstGeom prst="rect">
            <a:avLst/>
          </a:prstGeom>
          <a:ln>
            <a:solidFill>
              <a:schemeClr val="accent1">
                <a:lumMod val="75000"/>
              </a:schemeClr>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800" smtClean="0">
                <a:latin typeface="UD デジタル 教科書体 NK-B" panose="02020700000000000000" pitchFamily="18" charset="-128"/>
                <a:ea typeface="UD デジタル 教科書体 NK-B" panose="02020700000000000000" pitchFamily="18" charset="-128"/>
              </a:rPr>
              <a:t>　栄養バランスの取れた食生活や正しい食習慣を実践することは、食育の基本である。　子どもから高齢者まで生涯を通じて、心身の健康を支える「健全な食生活の実践」を目指す。</a:t>
            </a:r>
            <a:endParaRPr lang="ja-JP" altLang="en-US" sz="1800">
              <a:latin typeface="UD デジタル 教科書体 NK-B" panose="02020700000000000000" pitchFamily="18" charset="-128"/>
              <a:ea typeface="UD デジタル 教科書体 NK-B" panose="02020700000000000000" pitchFamily="18" charset="-128"/>
            </a:endParaRPr>
          </a:p>
        </p:txBody>
      </p:sp>
      <p:sp>
        <p:nvSpPr>
          <p:cNvPr id="28" name="コンテンツ プレースホルダー 2"/>
          <p:cNvSpPr txBox="1">
            <a:spLocks/>
          </p:cNvSpPr>
          <p:nvPr/>
        </p:nvSpPr>
        <p:spPr>
          <a:xfrm>
            <a:off x="5921066" y="3380455"/>
            <a:ext cx="5843230" cy="1799695"/>
          </a:xfrm>
          <a:prstGeom prst="rect">
            <a:avLst/>
          </a:prstGeom>
          <a:ln>
            <a:solidFill>
              <a:srgbClr val="0070C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800" smtClean="0">
                <a:latin typeface="UD デジタル 教科書体 NK-B" panose="02020700000000000000" pitchFamily="18" charset="-128"/>
                <a:ea typeface="UD デジタル 教科書体 NK-B" panose="02020700000000000000" pitchFamily="18" charset="-128"/>
              </a:rPr>
              <a:t>　食の循環や環境、地域のつながりなど様々な視点からの理解や正しい知識を得ることで、「食」と「環境・人・文化」のつながりを支える食育の推進を目指す。</a:t>
            </a:r>
            <a:endParaRPr lang="ja-JP" altLang="en-US" sz="1800">
              <a:latin typeface="UD デジタル 教科書体 NK-B" panose="02020700000000000000" pitchFamily="18" charset="-128"/>
              <a:ea typeface="UD デジタル 教科書体 NK-B" panose="02020700000000000000" pitchFamily="18" charset="-128"/>
            </a:endParaRPr>
          </a:p>
        </p:txBody>
      </p:sp>
      <p:sp>
        <p:nvSpPr>
          <p:cNvPr id="3" name="コンテンツ プレースホルダー 2"/>
          <p:cNvSpPr>
            <a:spLocks noGrp="1"/>
          </p:cNvSpPr>
          <p:nvPr>
            <p:ph idx="1"/>
          </p:nvPr>
        </p:nvSpPr>
        <p:spPr>
          <a:xfrm>
            <a:off x="380852" y="1088766"/>
            <a:ext cx="5362303" cy="1417136"/>
          </a:xfrm>
          <a:solidFill>
            <a:srgbClr val="0070C0"/>
          </a:solidFill>
        </p:spPr>
        <p:txBody>
          <a:bodyPr>
            <a:normAutofit lnSpcReduction="10000"/>
          </a:bodyPr>
          <a:lstStyle/>
          <a:p>
            <a:pPr marL="0" indent="0">
              <a:lnSpc>
                <a:spcPct val="100000"/>
              </a:lnSpc>
              <a:buNone/>
            </a:pPr>
            <a:r>
              <a:rPr kumimoji="1" lang="en-US" altLang="ja-JP" sz="2000" smtClean="0">
                <a:solidFill>
                  <a:schemeClr val="bg1"/>
                </a:solidFill>
                <a:latin typeface="UD デジタル 教科書体 NK-B" panose="02020700000000000000" pitchFamily="18" charset="-128"/>
                <a:ea typeface="UD デジタル 教科書体 NK-B" panose="02020700000000000000" pitchFamily="18" charset="-128"/>
              </a:rPr>
              <a:t>【</a:t>
            </a:r>
            <a:r>
              <a:rPr kumimoji="1" lang="ja-JP" altLang="en-US" sz="2000" smtClean="0">
                <a:solidFill>
                  <a:schemeClr val="bg1"/>
                </a:solidFill>
                <a:latin typeface="UD デジタル 教科書体 NK-B" panose="02020700000000000000" pitchFamily="18" charset="-128"/>
                <a:ea typeface="UD デジタル 教科書体 NK-B" panose="02020700000000000000" pitchFamily="18" charset="-128"/>
              </a:rPr>
              <a:t>基本方針１</a:t>
            </a:r>
            <a:r>
              <a:rPr kumimoji="1" lang="en-US" altLang="ja-JP" sz="2000" smtClean="0">
                <a:solidFill>
                  <a:schemeClr val="bg1"/>
                </a:solidFill>
                <a:latin typeface="UD デジタル 教科書体 NK-B" panose="02020700000000000000" pitchFamily="18" charset="-128"/>
                <a:ea typeface="UD デジタル 教科書体 NK-B" panose="02020700000000000000" pitchFamily="18" charset="-128"/>
              </a:rPr>
              <a:t>】</a:t>
            </a:r>
          </a:p>
          <a:p>
            <a:pPr marL="0" indent="0">
              <a:lnSpc>
                <a:spcPct val="100000"/>
              </a:lnSpc>
              <a:buNone/>
            </a:pPr>
            <a:r>
              <a:rPr lang="ja-JP" altLang="en-US" smtClean="0">
                <a:solidFill>
                  <a:schemeClr val="bg1"/>
                </a:solidFill>
                <a:latin typeface="UD デジタル 教科書体 NK-B" panose="02020700000000000000" pitchFamily="18" charset="-128"/>
                <a:ea typeface="UD デジタル 教科書体 NK-B" panose="02020700000000000000" pitchFamily="18" charset="-128"/>
              </a:rPr>
              <a:t>　健全な食生活を</a:t>
            </a:r>
            <a:endParaRPr lang="en-US" altLang="ja-JP" smtClean="0">
              <a:solidFill>
                <a:schemeClr val="bg1"/>
              </a:solidFill>
              <a:latin typeface="UD デジタル 教科書体 NK-B" panose="02020700000000000000" pitchFamily="18" charset="-128"/>
              <a:ea typeface="UD デジタル 教科書体 NK-B" panose="02020700000000000000" pitchFamily="18" charset="-128"/>
            </a:endParaRPr>
          </a:p>
          <a:p>
            <a:pPr marL="0" indent="0">
              <a:lnSpc>
                <a:spcPct val="100000"/>
              </a:lnSpc>
              <a:buNone/>
            </a:pPr>
            <a:r>
              <a:rPr lang="ja-JP" altLang="en-US" smtClean="0">
                <a:solidFill>
                  <a:schemeClr val="bg1"/>
                </a:solidFill>
                <a:latin typeface="UD デジタル 教科書体 NK-B" panose="02020700000000000000" pitchFamily="18" charset="-128"/>
                <a:ea typeface="UD デジタル 教科書体 NK-B" panose="02020700000000000000" pitchFamily="18" charset="-128"/>
              </a:rPr>
              <a:t>　　　　　　実践できる食育の推進</a:t>
            </a:r>
            <a:endParaRPr kumimoji="1" lang="ja-JP" altLang="en-US">
              <a:solidFill>
                <a:schemeClr val="bg1"/>
              </a:solidFill>
              <a:latin typeface="UD デジタル 教科書体 NK-B" panose="02020700000000000000" pitchFamily="18" charset="-128"/>
              <a:ea typeface="UD デジタル 教科書体 NK-B" panose="02020700000000000000" pitchFamily="18" charset="-128"/>
            </a:endParaRPr>
          </a:p>
        </p:txBody>
      </p:sp>
      <p:pic>
        <p:nvPicPr>
          <p:cNvPr id="13" name="図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0125" y="4903548"/>
            <a:ext cx="1355014" cy="1158004"/>
          </a:xfrm>
          <a:prstGeom prst="rect">
            <a:avLst/>
          </a:prstGeom>
          <a:solidFill>
            <a:schemeClr val="bg1"/>
          </a:solidFill>
        </p:spPr>
      </p:pic>
      <p:sp>
        <p:nvSpPr>
          <p:cNvPr id="15" name="コンテンツ プレースホルダー 2"/>
          <p:cNvSpPr txBox="1">
            <a:spLocks/>
          </p:cNvSpPr>
          <p:nvPr/>
        </p:nvSpPr>
        <p:spPr>
          <a:xfrm>
            <a:off x="5878564" y="1101262"/>
            <a:ext cx="5913120" cy="1404640"/>
          </a:xfrm>
          <a:prstGeom prst="rect">
            <a:avLst/>
          </a:prstGeom>
          <a:solidFill>
            <a:srgbClr val="0070C0"/>
          </a:solidFill>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10000"/>
              </a:lnSpc>
              <a:buFont typeface="Arial" panose="020B0604020202020204" pitchFamily="34" charset="0"/>
              <a:buNone/>
            </a:pPr>
            <a:r>
              <a:rPr lang="en-US" altLang="ja-JP" sz="2400" smtClean="0">
                <a:solidFill>
                  <a:schemeClr val="bg1"/>
                </a:solidFill>
                <a:latin typeface="UD デジタル 教科書体 NK-B" panose="02020700000000000000" pitchFamily="18" charset="-128"/>
                <a:ea typeface="UD デジタル 教科書体 NK-B" panose="02020700000000000000" pitchFamily="18" charset="-128"/>
              </a:rPr>
              <a:t>【</a:t>
            </a:r>
            <a:r>
              <a:rPr lang="ja-JP" altLang="en-US" sz="2400" smtClean="0">
                <a:solidFill>
                  <a:schemeClr val="bg1"/>
                </a:solidFill>
                <a:latin typeface="UD デジタル 教科書体 NK-B" panose="02020700000000000000" pitchFamily="18" charset="-128"/>
                <a:ea typeface="UD デジタル 教科書体 NK-B" panose="02020700000000000000" pitchFamily="18" charset="-128"/>
              </a:rPr>
              <a:t>基本方針２</a:t>
            </a:r>
            <a:r>
              <a:rPr lang="en-US" altLang="ja-JP" sz="2400" smtClean="0">
                <a:solidFill>
                  <a:schemeClr val="bg1"/>
                </a:solidFill>
                <a:latin typeface="UD デジタル 教科書体 NK-B" panose="02020700000000000000" pitchFamily="18" charset="-128"/>
                <a:ea typeface="UD デジタル 教科書体 NK-B" panose="02020700000000000000" pitchFamily="18" charset="-128"/>
              </a:rPr>
              <a:t>】</a:t>
            </a:r>
          </a:p>
          <a:p>
            <a:pPr marL="0" indent="0">
              <a:lnSpc>
                <a:spcPct val="110000"/>
              </a:lnSpc>
              <a:buFont typeface="Arial" panose="020B0604020202020204" pitchFamily="34" charset="0"/>
              <a:buNone/>
            </a:pPr>
            <a:r>
              <a:rPr lang="ja-JP" altLang="en-US" smtClean="0">
                <a:solidFill>
                  <a:schemeClr val="bg1"/>
                </a:solidFill>
                <a:latin typeface="UD デジタル 教科書体 NK-B" panose="02020700000000000000" pitchFamily="18" charset="-128"/>
                <a:ea typeface="UD デジタル 教科書体 NK-B" panose="02020700000000000000" pitchFamily="18" charset="-128"/>
              </a:rPr>
              <a:t>　</a:t>
            </a:r>
            <a:r>
              <a:rPr lang="ja-JP" altLang="en-US" sz="3300" smtClean="0">
                <a:solidFill>
                  <a:schemeClr val="bg1"/>
                </a:solidFill>
                <a:latin typeface="UD デジタル 教科書体 NK-B" panose="02020700000000000000" pitchFamily="18" charset="-128"/>
                <a:ea typeface="UD デジタル 教科書体 NK-B" panose="02020700000000000000" pitchFamily="18" charset="-128"/>
              </a:rPr>
              <a:t>「食」とのつながりと</a:t>
            </a:r>
            <a:endParaRPr lang="en-US" altLang="ja-JP" sz="3300" smtClean="0">
              <a:solidFill>
                <a:schemeClr val="bg1"/>
              </a:solidFill>
              <a:latin typeface="UD デジタル 教科書体 NK-B" panose="02020700000000000000" pitchFamily="18" charset="-128"/>
              <a:ea typeface="UD デジタル 教科書体 NK-B" panose="02020700000000000000" pitchFamily="18" charset="-128"/>
            </a:endParaRPr>
          </a:p>
          <a:p>
            <a:pPr marL="0" indent="0">
              <a:lnSpc>
                <a:spcPct val="110000"/>
              </a:lnSpc>
              <a:buFont typeface="Arial" panose="020B0604020202020204" pitchFamily="34" charset="0"/>
              <a:buNone/>
            </a:pPr>
            <a:r>
              <a:rPr lang="ja-JP" altLang="en-US" sz="3300" smtClean="0">
                <a:solidFill>
                  <a:schemeClr val="bg1"/>
                </a:solidFill>
                <a:latin typeface="UD デジタル 教科書体 NK-B" panose="02020700000000000000" pitchFamily="18" charset="-128"/>
                <a:ea typeface="UD デジタル 教科書体 NK-B" panose="02020700000000000000" pitchFamily="18" charset="-128"/>
              </a:rPr>
              <a:t>　　　　　　　　理解を深める食育の推進</a:t>
            </a:r>
            <a:endParaRPr lang="ja-JP" altLang="en-US" sz="3300">
              <a:solidFill>
                <a:schemeClr val="bg1"/>
              </a:solidFill>
              <a:latin typeface="UD デジタル 教科書体 NK-B" panose="02020700000000000000" pitchFamily="18" charset="-128"/>
              <a:ea typeface="UD デジタル 教科書体 NK-B" panose="02020700000000000000" pitchFamily="18" charset="-128"/>
            </a:endParaRPr>
          </a:p>
        </p:txBody>
      </p:sp>
      <p:pic>
        <p:nvPicPr>
          <p:cNvPr id="17" name="図 16"/>
          <p:cNvPicPr>
            <a:picLocks noChangeAspect="1"/>
          </p:cNvPicPr>
          <p:nvPr/>
        </p:nvPicPr>
        <p:blipFill>
          <a:blip r:embed="rId3"/>
          <a:stretch>
            <a:fillRect/>
          </a:stretch>
        </p:blipFill>
        <p:spPr>
          <a:xfrm>
            <a:off x="10828725" y="5443474"/>
            <a:ext cx="962959" cy="962959"/>
          </a:xfrm>
          <a:prstGeom prst="rect">
            <a:avLst/>
          </a:prstGeom>
        </p:spPr>
      </p:pic>
      <p:pic>
        <p:nvPicPr>
          <p:cNvPr id="18" name="図 17"/>
          <p:cNvPicPr>
            <a:picLocks noChangeAspect="1"/>
          </p:cNvPicPr>
          <p:nvPr/>
        </p:nvPicPr>
        <p:blipFill>
          <a:blip r:embed="rId4"/>
          <a:stretch>
            <a:fillRect/>
          </a:stretch>
        </p:blipFill>
        <p:spPr>
          <a:xfrm rot="894800">
            <a:off x="8172036" y="5729255"/>
            <a:ext cx="846205" cy="846205"/>
          </a:xfrm>
          <a:prstGeom prst="rect">
            <a:avLst/>
          </a:prstGeom>
        </p:spPr>
      </p:pic>
      <p:pic>
        <p:nvPicPr>
          <p:cNvPr id="22" name="図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654522">
            <a:off x="9397153" y="5002119"/>
            <a:ext cx="1150385" cy="1137995"/>
          </a:xfrm>
          <a:prstGeom prst="rect">
            <a:avLst/>
          </a:prstGeom>
        </p:spPr>
      </p:pic>
      <p:sp>
        <p:nvSpPr>
          <p:cNvPr id="23" name="コンテンツ プレースホルダー 2"/>
          <p:cNvSpPr txBox="1">
            <a:spLocks/>
          </p:cNvSpPr>
          <p:nvPr/>
        </p:nvSpPr>
        <p:spPr>
          <a:xfrm>
            <a:off x="335706" y="339150"/>
            <a:ext cx="5429033" cy="508463"/>
          </a:xfrm>
          <a:prstGeom prst="rect">
            <a:avLst/>
          </a:prstGeom>
          <a:solidFill>
            <a:srgbClr val="00B05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3600">
                <a:solidFill>
                  <a:schemeClr val="bg1"/>
                </a:solidFill>
                <a:latin typeface="UD デジタル 教科書体 NK-B" panose="02020700000000000000" pitchFamily="18" charset="-128"/>
                <a:ea typeface="UD デジタル 教科書体 NK-B" panose="02020700000000000000" pitchFamily="18" charset="-128"/>
              </a:rPr>
              <a:t>２</a:t>
            </a:r>
            <a:r>
              <a:rPr lang="ja-JP" altLang="en-US" sz="3600" smtClean="0">
                <a:solidFill>
                  <a:schemeClr val="bg1"/>
                </a:solidFill>
                <a:latin typeface="UD デジタル 教科書体 NK-B" panose="02020700000000000000" pitchFamily="18" charset="-128"/>
                <a:ea typeface="UD デジタル 教科書体 NK-B" panose="02020700000000000000" pitchFamily="18" charset="-128"/>
              </a:rPr>
              <a:t>　基本方針と取組の柱</a:t>
            </a:r>
            <a:endParaRPr lang="ja-JP" altLang="en-US" sz="360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25" name="コンテンツ プレースホルダー 2"/>
          <p:cNvSpPr txBox="1">
            <a:spLocks/>
          </p:cNvSpPr>
          <p:nvPr/>
        </p:nvSpPr>
        <p:spPr>
          <a:xfrm>
            <a:off x="380851" y="2720360"/>
            <a:ext cx="5362303" cy="540031"/>
          </a:xfrm>
          <a:prstGeom prst="rect">
            <a:avLst/>
          </a:prstGeom>
          <a:solidFill>
            <a:srgbClr val="ABFBCF"/>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ja-JP" altLang="en-US" sz="2400" smtClean="0">
                <a:latin typeface="UD デジタル 教科書体 NK-B" panose="02020700000000000000" pitchFamily="18" charset="-128"/>
                <a:ea typeface="UD デジタル 教科書体 NK-B" panose="02020700000000000000" pitchFamily="18" charset="-128"/>
              </a:rPr>
              <a:t>生涯を通じた市民の健康の視点</a:t>
            </a:r>
            <a:endParaRPr lang="ja-JP" altLang="en-US" sz="2400">
              <a:latin typeface="UD デジタル 教科書体 NK-B" panose="02020700000000000000" pitchFamily="18" charset="-128"/>
              <a:ea typeface="UD デジタル 教科書体 NK-B" panose="02020700000000000000" pitchFamily="18" charset="-128"/>
            </a:endParaRPr>
          </a:p>
        </p:txBody>
      </p:sp>
      <p:sp>
        <p:nvSpPr>
          <p:cNvPr id="26" name="コンテンツ プレースホルダー 2"/>
          <p:cNvSpPr txBox="1">
            <a:spLocks/>
          </p:cNvSpPr>
          <p:nvPr/>
        </p:nvSpPr>
        <p:spPr>
          <a:xfrm>
            <a:off x="5893679" y="2734404"/>
            <a:ext cx="5898005" cy="540031"/>
          </a:xfrm>
          <a:prstGeom prst="rect">
            <a:avLst/>
          </a:prstGeom>
          <a:solidFill>
            <a:srgbClr val="ABFBC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ja-JP" altLang="en-US" sz="2400" smtClean="0">
                <a:latin typeface="UD デジタル 教科書体 NK-B" panose="02020700000000000000" pitchFamily="18" charset="-128"/>
                <a:ea typeface="UD デジタル 教科書体 NK-B" panose="02020700000000000000" pitchFamily="18" charset="-128"/>
              </a:rPr>
              <a:t>食を産み出す社会・産業・環境・文化の視点</a:t>
            </a:r>
            <a:endParaRPr lang="ja-JP" altLang="en-US" sz="2400">
              <a:latin typeface="UD デジタル 教科書体 NK-B" panose="02020700000000000000" pitchFamily="18" charset="-128"/>
              <a:ea typeface="UD デジタル 教科書体 NK-B" panose="02020700000000000000" pitchFamily="18" charset="-128"/>
            </a:endParaRPr>
          </a:p>
        </p:txBody>
      </p:sp>
      <p:pic>
        <p:nvPicPr>
          <p:cNvPr id="20" name="図 19"/>
          <p:cNvPicPr>
            <a:picLocks noChangeAspect="1"/>
          </p:cNvPicPr>
          <p:nvPr/>
        </p:nvPicPr>
        <p:blipFill>
          <a:blip r:embed="rId6"/>
          <a:stretch>
            <a:fillRect/>
          </a:stretch>
        </p:blipFill>
        <p:spPr>
          <a:xfrm rot="21176402">
            <a:off x="6540905" y="4864634"/>
            <a:ext cx="1452396" cy="1458070"/>
          </a:xfrm>
          <a:prstGeom prst="rect">
            <a:avLst/>
          </a:prstGeom>
        </p:spPr>
      </p:pic>
      <p:pic>
        <p:nvPicPr>
          <p:cNvPr id="14" name="図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44556" y="5303197"/>
            <a:ext cx="1429587" cy="1302246"/>
          </a:xfrm>
          <a:prstGeom prst="rect">
            <a:avLst/>
          </a:prstGeom>
        </p:spPr>
      </p:pic>
      <p:pic>
        <p:nvPicPr>
          <p:cNvPr id="6" name="図 5"/>
          <p:cNvPicPr>
            <a:picLocks noChangeAspect="1"/>
          </p:cNvPicPr>
          <p:nvPr/>
        </p:nvPicPr>
        <p:blipFill>
          <a:blip r:embed="rId8"/>
          <a:stretch>
            <a:fillRect/>
          </a:stretch>
        </p:blipFill>
        <p:spPr>
          <a:xfrm>
            <a:off x="473318" y="5200595"/>
            <a:ext cx="1843976" cy="1507450"/>
          </a:xfrm>
          <a:prstGeom prst="rect">
            <a:avLst/>
          </a:prstGeom>
        </p:spPr>
      </p:pic>
      <p:sp>
        <p:nvSpPr>
          <p:cNvPr id="2" name="フッター プレースホルダー 1"/>
          <p:cNvSpPr>
            <a:spLocks noGrp="1"/>
          </p:cNvSpPr>
          <p:nvPr>
            <p:ph type="ftr" sz="quarter" idx="11"/>
          </p:nvPr>
        </p:nvSpPr>
        <p:spPr/>
        <p:txBody>
          <a:bodyPr/>
          <a:lstStyle/>
          <a:p>
            <a:r>
              <a:rPr kumimoji="1" lang="ja-JP" altLang="en-US" sz="2400" b="1" smtClean="0">
                <a:solidFill>
                  <a:schemeClr val="tx1"/>
                </a:solidFill>
                <a:latin typeface="HG創英角ｺﾞｼｯｸUB" panose="020B0909000000000000" pitchFamily="49" charset="-128"/>
                <a:ea typeface="HG創英角ｺﾞｼｯｸUB" panose="020B0909000000000000" pitchFamily="49" charset="-128"/>
              </a:rPr>
              <a:t>５</a:t>
            </a:r>
            <a:endParaRPr kumimoji="1" lang="ja-JP" altLang="en-US" sz="2400" b="1">
              <a:solidFill>
                <a:schemeClr val="tx1"/>
              </a:solidFill>
              <a:latin typeface="HG創英角ｺﾞｼｯｸUB" panose="020B0909000000000000" pitchFamily="49" charset="-128"/>
              <a:ea typeface="HG創英角ｺﾞｼｯｸUB" panose="020B0909000000000000" pitchFamily="49" charset="-128"/>
            </a:endParaRPr>
          </a:p>
        </p:txBody>
      </p:sp>
    </p:spTree>
    <p:extLst>
      <p:ext uri="{BB962C8B-B14F-4D97-AF65-F5344CB8AC3E}">
        <p14:creationId xmlns:p14="http://schemas.microsoft.com/office/powerpoint/2010/main" val="2252894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96240"/>
            <a:ext cx="3230880" cy="563065"/>
          </a:xfrm>
          <a:solidFill>
            <a:srgbClr val="00B050"/>
          </a:solidFill>
        </p:spPr>
        <p:txBody>
          <a:bodyPr>
            <a:normAutofit fontScale="90000"/>
          </a:bodyPr>
          <a:lstStyle/>
          <a:p>
            <a:pPr>
              <a:lnSpc>
                <a:spcPct val="100000"/>
              </a:lnSpc>
            </a:pPr>
            <a:r>
              <a:rPr kumimoji="1" lang="ja-JP" altLang="en-US" sz="3600" smtClean="0">
                <a:solidFill>
                  <a:schemeClr val="bg1"/>
                </a:solidFill>
                <a:latin typeface="UD デジタル 教科書体 NK-B" panose="02020700000000000000" pitchFamily="18" charset="-128"/>
                <a:ea typeface="UD デジタル 教科書体 NK-B" panose="02020700000000000000" pitchFamily="18" charset="-128"/>
              </a:rPr>
              <a:t>３　施策の視点</a:t>
            </a:r>
            <a:endParaRPr kumimoji="1" lang="ja-JP" altLang="en-US" sz="360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4" name="角丸四角形 3"/>
          <p:cNvSpPr/>
          <p:nvPr/>
        </p:nvSpPr>
        <p:spPr>
          <a:xfrm>
            <a:off x="868680" y="1216926"/>
            <a:ext cx="5092337" cy="2123667"/>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a:latin typeface="UD デジタル 教科書体 NK-B" panose="02020700000000000000" pitchFamily="18" charset="-128"/>
                <a:ea typeface="UD デジタル 教科書体 NK-B" panose="02020700000000000000" pitchFamily="18" charset="-128"/>
              </a:rPr>
              <a:t>対面とデジタル媒体を活用した</a:t>
            </a:r>
            <a:r>
              <a:rPr lang="ja-JP" altLang="en-US" sz="3200" smtClean="0">
                <a:latin typeface="UD デジタル 教科書体 NK-B" panose="02020700000000000000" pitchFamily="18" charset="-128"/>
                <a:ea typeface="UD デジタル 教科書体 NK-B" panose="02020700000000000000" pitchFamily="18" charset="-128"/>
              </a:rPr>
              <a:t>取組みを併用</a:t>
            </a:r>
            <a:r>
              <a:rPr lang="ja-JP" altLang="en-US" sz="3200">
                <a:latin typeface="UD デジタル 教科書体 NK-B" panose="02020700000000000000" pitchFamily="18" charset="-128"/>
                <a:ea typeface="UD デジタル 教科書体 NK-B" panose="02020700000000000000" pitchFamily="18" charset="-128"/>
              </a:rPr>
              <a:t>した食育の推進</a:t>
            </a:r>
            <a:endParaRPr lang="en-US" altLang="ja-JP" sz="3200">
              <a:latin typeface="UD デジタル 教科書体 NK-B" panose="02020700000000000000" pitchFamily="18" charset="-128"/>
              <a:ea typeface="UD デジタル 教科書体 NK-B" panose="02020700000000000000" pitchFamily="18" charset="-128"/>
            </a:endParaRPr>
          </a:p>
        </p:txBody>
      </p:sp>
      <p:sp>
        <p:nvSpPr>
          <p:cNvPr id="5" name="角丸四角形 4"/>
          <p:cNvSpPr/>
          <p:nvPr/>
        </p:nvSpPr>
        <p:spPr>
          <a:xfrm>
            <a:off x="6087291" y="1193688"/>
            <a:ext cx="4868091" cy="2141083"/>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a:latin typeface="UD デジタル 教科書体 NK-B" panose="02020700000000000000" pitchFamily="18" charset="-128"/>
                <a:ea typeface="UD デジタル 教科書体 NK-B" panose="02020700000000000000" pitchFamily="18" charset="-128"/>
              </a:rPr>
              <a:t>若者世代への取組み強化</a:t>
            </a:r>
            <a:endParaRPr lang="en-US" altLang="ja-JP" sz="3200">
              <a:latin typeface="UD デジタル 教科書体 NK-B" panose="02020700000000000000" pitchFamily="18" charset="-128"/>
              <a:ea typeface="UD デジタル 教科書体 NK-B" panose="02020700000000000000" pitchFamily="18" charset="-128"/>
            </a:endParaRPr>
          </a:p>
        </p:txBody>
      </p:sp>
      <p:sp>
        <p:nvSpPr>
          <p:cNvPr id="6" name="角丸四角形 5"/>
          <p:cNvSpPr/>
          <p:nvPr/>
        </p:nvSpPr>
        <p:spPr>
          <a:xfrm>
            <a:off x="3414848" y="3592392"/>
            <a:ext cx="5543006" cy="2172834"/>
          </a:xfrm>
          <a:prstGeom prst="roundRect">
            <a:avLst/>
          </a:prstGeom>
          <a:solidFill>
            <a:srgbClr val="00FF0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a:latin typeface="UD デジタル 教科書体 NK-B" panose="02020700000000000000" pitchFamily="18" charset="-128"/>
                <a:ea typeface="UD デジタル 教科書体 NK-B" panose="02020700000000000000" pitchFamily="18" charset="-128"/>
              </a:rPr>
              <a:t>食と環境が調和した持続可能な</a:t>
            </a:r>
            <a:r>
              <a:rPr lang="ja-JP" altLang="en-US" sz="3200" smtClean="0">
                <a:latin typeface="UD デジタル 教科書体 NK-B" panose="02020700000000000000" pitchFamily="18" charset="-128"/>
                <a:ea typeface="UD デジタル 教科書体 NK-B" panose="02020700000000000000" pitchFamily="18" charset="-128"/>
              </a:rPr>
              <a:t>食育環境の整備</a:t>
            </a:r>
            <a:endParaRPr lang="ja-JP" altLang="en-US" sz="3200">
              <a:latin typeface="UD デジタル 教科書体 NK-B" panose="02020700000000000000" pitchFamily="18" charset="-128"/>
              <a:ea typeface="UD デジタル 教科書体 NK-B" panose="02020700000000000000" pitchFamily="18" charset="-128"/>
            </a:endParaRPr>
          </a:p>
        </p:txBody>
      </p:sp>
      <p:pic>
        <p:nvPicPr>
          <p:cNvPr id="8" name="図 7"/>
          <p:cNvPicPr>
            <a:picLocks noChangeAspect="1"/>
          </p:cNvPicPr>
          <p:nvPr/>
        </p:nvPicPr>
        <p:blipFill>
          <a:blip r:embed="rId2"/>
          <a:stretch>
            <a:fillRect/>
          </a:stretch>
        </p:blipFill>
        <p:spPr>
          <a:xfrm>
            <a:off x="1065521" y="2851747"/>
            <a:ext cx="1246605" cy="1708310"/>
          </a:xfrm>
          <a:prstGeom prst="rect">
            <a:avLst/>
          </a:prstGeom>
        </p:spPr>
      </p:pic>
      <p:pic>
        <p:nvPicPr>
          <p:cNvPr id="7" name="図 6"/>
          <p:cNvPicPr>
            <a:picLocks noChangeAspect="1"/>
          </p:cNvPicPr>
          <p:nvPr/>
        </p:nvPicPr>
        <p:blipFill>
          <a:blip r:embed="rId3"/>
          <a:stretch>
            <a:fillRect/>
          </a:stretch>
        </p:blipFill>
        <p:spPr>
          <a:xfrm>
            <a:off x="7359083" y="4919214"/>
            <a:ext cx="1435486" cy="1435486"/>
          </a:xfrm>
          <a:prstGeom prst="rect">
            <a:avLst/>
          </a:prstGeom>
        </p:spPr>
      </p:pic>
      <p:pic>
        <p:nvPicPr>
          <p:cNvPr id="9" name="図 8"/>
          <p:cNvPicPr>
            <a:picLocks noChangeAspect="1"/>
          </p:cNvPicPr>
          <p:nvPr/>
        </p:nvPicPr>
        <p:blipFill>
          <a:blip r:embed="rId4"/>
          <a:stretch>
            <a:fillRect/>
          </a:stretch>
        </p:blipFill>
        <p:spPr>
          <a:xfrm>
            <a:off x="9404848" y="644640"/>
            <a:ext cx="1098095" cy="1098095"/>
          </a:xfrm>
          <a:prstGeom prst="rect">
            <a:avLst/>
          </a:prstGeom>
        </p:spPr>
      </p:pic>
      <p:pic>
        <p:nvPicPr>
          <p:cNvPr id="10" name="図 9"/>
          <p:cNvPicPr>
            <a:picLocks noChangeAspect="1"/>
          </p:cNvPicPr>
          <p:nvPr/>
        </p:nvPicPr>
        <p:blipFill>
          <a:blip r:embed="rId5"/>
          <a:stretch>
            <a:fillRect/>
          </a:stretch>
        </p:blipFill>
        <p:spPr>
          <a:xfrm>
            <a:off x="10290339" y="635732"/>
            <a:ext cx="1107003" cy="1107003"/>
          </a:xfrm>
          <a:prstGeom prst="rect">
            <a:avLst/>
          </a:prstGeom>
        </p:spPr>
      </p:pic>
      <p:pic>
        <p:nvPicPr>
          <p:cNvPr id="11" name="図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01979" y="4204771"/>
            <a:ext cx="1703832" cy="1432186"/>
          </a:xfrm>
          <a:prstGeom prst="rect">
            <a:avLst/>
          </a:prstGeom>
        </p:spPr>
      </p:pic>
      <p:sp>
        <p:nvSpPr>
          <p:cNvPr id="12" name="コンテンツ プレースホルダー 2"/>
          <p:cNvSpPr txBox="1">
            <a:spLocks/>
          </p:cNvSpPr>
          <p:nvPr/>
        </p:nvSpPr>
        <p:spPr>
          <a:xfrm>
            <a:off x="4069080" y="413634"/>
            <a:ext cx="2816474" cy="501667"/>
          </a:xfrm>
          <a:prstGeom prst="rect">
            <a:avLst/>
          </a:prstGeom>
          <a:ln>
            <a:no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800" smtClean="0">
                <a:latin typeface="UD デジタル 教科書体 NK-B" panose="02020700000000000000" pitchFamily="18" charset="-128"/>
                <a:ea typeface="UD デジタル 教科書体 NK-B" panose="02020700000000000000" pitchFamily="18" charset="-128"/>
              </a:rPr>
              <a:t>　新たな視点での取組み</a:t>
            </a:r>
            <a:endParaRPr lang="ja-JP" altLang="en-US" sz="1800">
              <a:latin typeface="UD デジタル 教科書体 NK-B" panose="02020700000000000000" pitchFamily="18" charset="-128"/>
              <a:ea typeface="UD デジタル 教科書体 NK-B" panose="02020700000000000000" pitchFamily="18" charset="-128"/>
            </a:endParaRPr>
          </a:p>
        </p:txBody>
      </p:sp>
      <p:sp>
        <p:nvSpPr>
          <p:cNvPr id="13" name="フッター プレースホルダー 12"/>
          <p:cNvSpPr>
            <a:spLocks noGrp="1"/>
          </p:cNvSpPr>
          <p:nvPr>
            <p:ph type="ftr" sz="quarter" idx="11"/>
          </p:nvPr>
        </p:nvSpPr>
        <p:spPr/>
        <p:txBody>
          <a:bodyPr/>
          <a:lstStyle/>
          <a:p>
            <a:r>
              <a:rPr kumimoji="1" lang="ja-JP" altLang="en-US" sz="2400" b="1" smtClean="0">
                <a:solidFill>
                  <a:schemeClr val="tx1"/>
                </a:solidFill>
                <a:latin typeface="HG創英角ｺﾞｼｯｸUB" panose="020B0909000000000000" pitchFamily="49" charset="-128"/>
                <a:ea typeface="HG創英角ｺﾞｼｯｸUB" panose="020B0909000000000000" pitchFamily="49" charset="-128"/>
              </a:rPr>
              <a:t>６</a:t>
            </a:r>
            <a:endParaRPr kumimoji="1" lang="ja-JP" altLang="en-US" sz="2400" b="1">
              <a:solidFill>
                <a:schemeClr val="tx1"/>
              </a:solidFill>
              <a:latin typeface="HG創英角ｺﾞｼｯｸUB" panose="020B0909000000000000" pitchFamily="49" charset="-128"/>
              <a:ea typeface="HG創英角ｺﾞｼｯｸUB" panose="020B0909000000000000" pitchFamily="49" charset="-128"/>
            </a:endParaRPr>
          </a:p>
        </p:txBody>
      </p:sp>
    </p:spTree>
    <p:extLst>
      <p:ext uri="{BB962C8B-B14F-4D97-AF65-F5344CB8AC3E}">
        <p14:creationId xmlns:p14="http://schemas.microsoft.com/office/powerpoint/2010/main" val="33466387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6720" y="176303"/>
            <a:ext cx="5013960" cy="629967"/>
          </a:xfrm>
          <a:solidFill>
            <a:schemeClr val="accent5">
              <a:lumMod val="75000"/>
            </a:schemeClr>
          </a:solidFill>
        </p:spPr>
        <p:txBody>
          <a:bodyPr>
            <a:normAutofit/>
          </a:bodyPr>
          <a:lstStyle/>
          <a:p>
            <a:r>
              <a:rPr kumimoji="1" lang="ja-JP" altLang="en-US" sz="2400" smtClean="0">
                <a:solidFill>
                  <a:schemeClr val="bg1"/>
                </a:solidFill>
                <a:latin typeface="UD デジタル 教科書体 NK-B" panose="02020700000000000000" pitchFamily="18" charset="-128"/>
                <a:ea typeface="UD デジタル 教科書体 NK-B" panose="02020700000000000000" pitchFamily="18" charset="-128"/>
              </a:rPr>
              <a:t>第４章　食育推進のための推進施策</a:t>
            </a:r>
            <a:endParaRPr kumimoji="1" lang="ja-JP" altLang="en-US" sz="2400">
              <a:solidFill>
                <a:schemeClr val="bg1"/>
              </a:solidFill>
              <a:latin typeface="UD デジタル 教科書体 NK-B" panose="02020700000000000000" pitchFamily="18" charset="-128"/>
              <a:ea typeface="UD デジタル 教科書体 NK-B" panose="02020700000000000000" pitchFamily="18" charset="-128"/>
            </a:endParaRPr>
          </a:p>
        </p:txBody>
      </p:sp>
      <p:graphicFrame>
        <p:nvGraphicFramePr>
          <p:cNvPr id="10" name="コンテンツ プレースホルダー 9"/>
          <p:cNvGraphicFramePr>
            <a:graphicFrameLocks noGrp="1"/>
          </p:cNvGraphicFramePr>
          <p:nvPr>
            <p:ph sz="half" idx="2"/>
            <p:extLst>
              <p:ext uri="{D42A27DB-BD31-4B8C-83A1-F6EECF244321}">
                <p14:modId xmlns:p14="http://schemas.microsoft.com/office/powerpoint/2010/main" val="1976797014"/>
              </p:ext>
            </p:extLst>
          </p:nvPr>
        </p:nvGraphicFramePr>
        <p:xfrm>
          <a:off x="6490062" y="1249679"/>
          <a:ext cx="5199017" cy="4922520"/>
        </p:xfrm>
        <a:graphic>
          <a:graphicData uri="http://schemas.openxmlformats.org/drawingml/2006/table">
            <a:tbl>
              <a:tblPr firstRow="1" bandRow="1">
                <a:tableStyleId>{5C22544A-7EE6-4342-B048-85BDC9FD1C3A}</a:tableStyleId>
              </a:tblPr>
              <a:tblGrid>
                <a:gridCol w="5199017">
                  <a:extLst>
                    <a:ext uri="{9D8B030D-6E8A-4147-A177-3AD203B41FA5}">
                      <a16:colId xmlns:a16="http://schemas.microsoft.com/office/drawing/2014/main" val="2231434813"/>
                    </a:ext>
                  </a:extLst>
                </a:gridCol>
              </a:tblGrid>
              <a:tr h="820420">
                <a:tc>
                  <a:txBody>
                    <a:bodyPr/>
                    <a:lstStyle/>
                    <a:p>
                      <a:pPr algn="ctr"/>
                      <a:r>
                        <a:rPr kumimoji="1" lang="ja-JP" altLang="en-US" sz="2800" smtClean="0">
                          <a:latin typeface="UD デジタル 教科書体 NK-B" panose="02020700000000000000" pitchFamily="18" charset="-128"/>
                          <a:ea typeface="UD デジタル 教科書体 NK-B" panose="02020700000000000000" pitchFamily="18" charset="-128"/>
                        </a:rPr>
                        <a:t>第４次計画　推進施策</a:t>
                      </a:r>
                      <a:endParaRPr kumimoji="1" lang="ja-JP" altLang="en-US" sz="2800">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1104425621"/>
                  </a:ext>
                </a:extLst>
              </a:tr>
              <a:tr h="820420">
                <a:tc>
                  <a:txBody>
                    <a:bodyPr/>
                    <a:lstStyle/>
                    <a:p>
                      <a:r>
                        <a:rPr kumimoji="1" lang="ja-JP" altLang="en-US" sz="2400" smtClean="0">
                          <a:latin typeface="UD デジタル 教科書体 NK-B" panose="02020700000000000000" pitchFamily="18" charset="-128"/>
                          <a:ea typeface="UD デジタル 教科書体 NK-B" panose="02020700000000000000" pitchFamily="18" charset="-128"/>
                        </a:rPr>
                        <a:t>１　家庭での推進</a:t>
                      </a:r>
                      <a:endParaRPr kumimoji="1" lang="ja-JP" altLang="en-US" sz="2400">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2618427274"/>
                  </a:ext>
                </a:extLst>
              </a:tr>
              <a:tr h="820420">
                <a:tc>
                  <a:txBody>
                    <a:bodyPr/>
                    <a:lstStyle/>
                    <a:p>
                      <a:r>
                        <a:rPr kumimoji="1" lang="ja-JP" altLang="en-US" sz="2400" smtClean="0">
                          <a:latin typeface="UD デジタル 教科書体 NK-B" panose="02020700000000000000" pitchFamily="18" charset="-128"/>
                          <a:ea typeface="UD デジタル 教科書体 NK-B" panose="02020700000000000000" pitchFamily="18" charset="-128"/>
                        </a:rPr>
                        <a:t>２　学校、保育園等での推進</a:t>
                      </a:r>
                      <a:endParaRPr kumimoji="1" lang="ja-JP" altLang="en-US" sz="2400">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2691069549"/>
                  </a:ext>
                </a:extLst>
              </a:tr>
              <a:tr h="820420">
                <a:tc>
                  <a:txBody>
                    <a:bodyPr/>
                    <a:lstStyle/>
                    <a:p>
                      <a:r>
                        <a:rPr kumimoji="1" lang="ja-JP" altLang="en-US" sz="2400" smtClean="0">
                          <a:latin typeface="UD デジタル 教科書体 NK-B" panose="02020700000000000000" pitchFamily="18" charset="-128"/>
                          <a:ea typeface="UD デジタル 教科書体 NK-B" panose="02020700000000000000" pitchFamily="18" charset="-128"/>
                        </a:rPr>
                        <a:t>３　地域での推進</a:t>
                      </a:r>
                      <a:endParaRPr kumimoji="1" lang="ja-JP" altLang="en-US" sz="2400">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1567588278"/>
                  </a:ext>
                </a:extLst>
              </a:tr>
              <a:tr h="820420">
                <a:tc>
                  <a:txBody>
                    <a:bodyPr/>
                    <a:lstStyle/>
                    <a:p>
                      <a:r>
                        <a:rPr kumimoji="1" lang="ja-JP" altLang="en-US" sz="2400" smtClean="0">
                          <a:solidFill>
                            <a:srgbClr val="FF0000"/>
                          </a:solidFill>
                          <a:latin typeface="UD デジタル 教科書体 NK-B" panose="02020700000000000000" pitchFamily="18" charset="-128"/>
                          <a:ea typeface="UD デジタル 教科書体 NK-B" panose="02020700000000000000" pitchFamily="18" charset="-128"/>
                        </a:rPr>
                        <a:t>４　環境に配慮した食の循環の推進</a:t>
                      </a:r>
                      <a:endParaRPr kumimoji="1" lang="ja-JP" altLang="en-US" sz="2400">
                        <a:solidFill>
                          <a:srgbClr val="FF0000"/>
                        </a:solidFill>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1839280260"/>
                  </a:ext>
                </a:extLst>
              </a:tr>
              <a:tr h="820420">
                <a:tc>
                  <a:txBody>
                    <a:bodyPr/>
                    <a:lstStyle/>
                    <a:p>
                      <a:r>
                        <a:rPr kumimoji="1" lang="ja-JP" altLang="en-US" sz="2400" smtClean="0">
                          <a:solidFill>
                            <a:srgbClr val="FF0000"/>
                          </a:solidFill>
                          <a:latin typeface="UD デジタル 教科書体 NK-B" panose="02020700000000000000" pitchFamily="18" charset="-128"/>
                          <a:ea typeface="UD デジタル 教科書体 NK-B" panose="02020700000000000000" pitchFamily="18" charset="-128"/>
                        </a:rPr>
                        <a:t>５　「ながおかの食」の継承</a:t>
                      </a:r>
                      <a:endParaRPr kumimoji="1" lang="ja-JP" altLang="en-US" sz="2400">
                        <a:solidFill>
                          <a:srgbClr val="FF0000"/>
                        </a:solidFill>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3074115741"/>
                  </a:ext>
                </a:extLst>
              </a:tr>
            </a:tbl>
          </a:graphicData>
        </a:graphic>
      </p:graphicFrame>
      <p:graphicFrame>
        <p:nvGraphicFramePr>
          <p:cNvPr id="9" name="コンテンツ プレースホルダー 8"/>
          <p:cNvGraphicFramePr>
            <a:graphicFrameLocks noGrp="1"/>
          </p:cNvGraphicFramePr>
          <p:nvPr>
            <p:ph sz="half" idx="1"/>
            <p:extLst>
              <p:ext uri="{D42A27DB-BD31-4B8C-83A1-F6EECF244321}">
                <p14:modId xmlns:p14="http://schemas.microsoft.com/office/powerpoint/2010/main" val="647877033"/>
              </p:ext>
            </p:extLst>
          </p:nvPr>
        </p:nvGraphicFramePr>
        <p:xfrm>
          <a:off x="426720" y="1249681"/>
          <a:ext cx="5593080" cy="5106668"/>
        </p:xfrm>
        <a:graphic>
          <a:graphicData uri="http://schemas.openxmlformats.org/drawingml/2006/table">
            <a:tbl>
              <a:tblPr firstRow="1" bandRow="1">
                <a:tableStyleId>{F5AB1C69-6EDB-4FF4-983F-18BD219EF322}</a:tableStyleId>
              </a:tblPr>
              <a:tblGrid>
                <a:gridCol w="5593080">
                  <a:extLst>
                    <a:ext uri="{9D8B030D-6E8A-4147-A177-3AD203B41FA5}">
                      <a16:colId xmlns:a16="http://schemas.microsoft.com/office/drawing/2014/main" val="2337772300"/>
                    </a:ext>
                  </a:extLst>
                </a:gridCol>
              </a:tblGrid>
              <a:tr h="729524">
                <a:tc>
                  <a:txBody>
                    <a:bodyPr/>
                    <a:lstStyle/>
                    <a:p>
                      <a:pPr algn="ctr"/>
                      <a:r>
                        <a:rPr kumimoji="1" lang="ja-JP" altLang="en-US" sz="2800" smtClean="0">
                          <a:latin typeface="UD デジタル 教科書体 NK-B" panose="02020700000000000000" pitchFamily="18" charset="-128"/>
                          <a:ea typeface="UD デジタル 教科書体 NK-B" panose="02020700000000000000" pitchFamily="18" charset="-128"/>
                        </a:rPr>
                        <a:t>第３次計画　推進施策</a:t>
                      </a:r>
                      <a:endParaRPr kumimoji="1" lang="ja-JP" altLang="en-US" sz="2800">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35842428"/>
                  </a:ext>
                </a:extLst>
              </a:tr>
              <a:tr h="729524">
                <a:tc>
                  <a:txBody>
                    <a:bodyPr/>
                    <a:lstStyle/>
                    <a:p>
                      <a:pPr algn="l"/>
                      <a:r>
                        <a:rPr kumimoji="1" lang="ja-JP" altLang="en-US" sz="2400" smtClean="0">
                          <a:latin typeface="UD デジタル 教科書体 NK-B" panose="02020700000000000000" pitchFamily="18" charset="-128"/>
                          <a:ea typeface="UD デジタル 教科書体 NK-B" panose="02020700000000000000" pitchFamily="18" charset="-128"/>
                        </a:rPr>
                        <a:t>１　家庭での推進</a:t>
                      </a:r>
                      <a:endParaRPr kumimoji="1" lang="ja-JP" altLang="en-US" sz="2400">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2481270027"/>
                  </a:ext>
                </a:extLst>
              </a:tr>
              <a:tr h="729524">
                <a:tc>
                  <a:txBody>
                    <a:bodyPr/>
                    <a:lstStyle/>
                    <a:p>
                      <a:pPr algn="l"/>
                      <a:r>
                        <a:rPr kumimoji="1" lang="ja-JP" altLang="en-US" sz="2400" smtClean="0">
                          <a:latin typeface="UD デジタル 教科書体 NK-B" panose="02020700000000000000" pitchFamily="18" charset="-128"/>
                          <a:ea typeface="UD デジタル 教科書体 NK-B" panose="02020700000000000000" pitchFamily="18" charset="-128"/>
                        </a:rPr>
                        <a:t>２　学校、保育園等での推進</a:t>
                      </a:r>
                      <a:endParaRPr kumimoji="1" lang="ja-JP" altLang="en-US" sz="2400">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1230698163"/>
                  </a:ext>
                </a:extLst>
              </a:tr>
              <a:tr h="729524">
                <a:tc>
                  <a:txBody>
                    <a:bodyPr/>
                    <a:lstStyle/>
                    <a:p>
                      <a:pPr algn="l"/>
                      <a:r>
                        <a:rPr kumimoji="1" lang="ja-JP" altLang="en-US" sz="2400" smtClean="0">
                          <a:latin typeface="UD デジタル 教科書体 NK-B" panose="02020700000000000000" pitchFamily="18" charset="-128"/>
                          <a:ea typeface="UD デジタル 教科書体 NK-B" panose="02020700000000000000" pitchFamily="18" charset="-128"/>
                        </a:rPr>
                        <a:t>３　地域での推進</a:t>
                      </a:r>
                      <a:endParaRPr kumimoji="1" lang="ja-JP" altLang="en-US" sz="2400">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1064576692"/>
                  </a:ext>
                </a:extLst>
              </a:tr>
              <a:tr h="729524">
                <a:tc>
                  <a:txBody>
                    <a:bodyPr/>
                    <a:lstStyle/>
                    <a:p>
                      <a:pPr algn="l"/>
                      <a:r>
                        <a:rPr kumimoji="1" lang="ja-JP" altLang="en-US" sz="2400" smtClean="0">
                          <a:latin typeface="UD デジタル 教科書体 NK-B" panose="02020700000000000000" pitchFamily="18" charset="-128"/>
                          <a:ea typeface="UD デジタル 教科書体 NK-B" panose="02020700000000000000" pitchFamily="18" charset="-128"/>
                        </a:rPr>
                        <a:t>４　市民運動の展開</a:t>
                      </a:r>
                      <a:endParaRPr kumimoji="1" lang="ja-JP" altLang="en-US" sz="2400">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744034294"/>
                  </a:ext>
                </a:extLst>
              </a:tr>
              <a:tr h="729524">
                <a:tc>
                  <a:txBody>
                    <a:bodyPr/>
                    <a:lstStyle/>
                    <a:p>
                      <a:pPr algn="l"/>
                      <a:r>
                        <a:rPr kumimoji="1" lang="ja-JP" altLang="en-US" sz="2400" smtClean="0">
                          <a:latin typeface="UD デジタル 教科書体 NK-B" panose="02020700000000000000" pitchFamily="18" charset="-128"/>
                          <a:ea typeface="UD デジタル 教科書体 NK-B" panose="02020700000000000000" pitchFamily="18" charset="-128"/>
                        </a:rPr>
                        <a:t>５　環境と調和のとれた農林漁業の推進</a:t>
                      </a:r>
                      <a:endParaRPr kumimoji="1" lang="ja-JP" altLang="en-US" sz="2400">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1773312867"/>
                  </a:ext>
                </a:extLst>
              </a:tr>
              <a:tr h="729524">
                <a:tc>
                  <a:txBody>
                    <a:bodyPr/>
                    <a:lstStyle/>
                    <a:p>
                      <a:pPr algn="l"/>
                      <a:r>
                        <a:rPr kumimoji="1" lang="ja-JP" altLang="en-US" sz="2400" smtClean="0">
                          <a:latin typeface="UD デジタル 教科書体 NK-B" panose="02020700000000000000" pitchFamily="18" charset="-128"/>
                          <a:ea typeface="UD デジタル 教科書体 NK-B" panose="02020700000000000000" pitchFamily="18" charset="-128"/>
                        </a:rPr>
                        <a:t>６　食文化の継承のための活動</a:t>
                      </a:r>
                      <a:endParaRPr kumimoji="1" lang="ja-JP" altLang="en-US" sz="2400">
                        <a:latin typeface="UD デジタル 教科書体 NK-B" panose="02020700000000000000" pitchFamily="18" charset="-128"/>
                        <a:ea typeface="UD デジタル 教科書体 NK-B" panose="02020700000000000000" pitchFamily="18" charset="-128"/>
                      </a:endParaRPr>
                    </a:p>
                  </a:txBody>
                  <a:tcPr anchor="ctr"/>
                </a:tc>
                <a:extLst>
                  <a:ext uri="{0D108BD9-81ED-4DB2-BD59-A6C34878D82A}">
                    <a16:rowId xmlns:a16="http://schemas.microsoft.com/office/drawing/2014/main" val="1168585960"/>
                  </a:ext>
                </a:extLst>
              </a:tr>
            </a:tbl>
          </a:graphicData>
        </a:graphic>
      </p:graphicFrame>
      <p:cxnSp>
        <p:nvCxnSpPr>
          <p:cNvPr id="17" name="直線矢印コネクタ 16"/>
          <p:cNvCxnSpPr/>
          <p:nvPr/>
        </p:nvCxnSpPr>
        <p:spPr>
          <a:xfrm flipV="1">
            <a:off x="5752011" y="5126576"/>
            <a:ext cx="744582" cy="18177"/>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flipV="1">
            <a:off x="5532119" y="5884771"/>
            <a:ext cx="931817" cy="15239"/>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nvGrpSpPr>
          <p:cNvPr id="29" name="グループ化 28"/>
          <p:cNvGrpSpPr/>
          <p:nvPr/>
        </p:nvGrpSpPr>
        <p:grpSpPr>
          <a:xfrm>
            <a:off x="5061856" y="3837827"/>
            <a:ext cx="1428206" cy="518160"/>
            <a:chOff x="4807131" y="4049486"/>
            <a:chExt cx="1428206" cy="518160"/>
          </a:xfrm>
        </p:grpSpPr>
        <p:cxnSp>
          <p:nvCxnSpPr>
            <p:cNvPr id="16" name="直線矢印コネクタ 15"/>
            <p:cNvCxnSpPr/>
            <p:nvPr/>
          </p:nvCxnSpPr>
          <p:spPr>
            <a:xfrm flipV="1">
              <a:off x="5303520" y="4307455"/>
              <a:ext cx="931817" cy="3335"/>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4807131" y="4049486"/>
              <a:ext cx="496389"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4807131" y="4567646"/>
              <a:ext cx="496389"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5277394" y="4049486"/>
              <a:ext cx="0" cy="51816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4" name="フッター プレースホルダー 3"/>
          <p:cNvSpPr>
            <a:spLocks noGrp="1"/>
          </p:cNvSpPr>
          <p:nvPr>
            <p:ph type="ftr" sz="quarter" idx="11"/>
          </p:nvPr>
        </p:nvSpPr>
        <p:spPr/>
        <p:txBody>
          <a:bodyPr/>
          <a:lstStyle/>
          <a:p>
            <a:r>
              <a:rPr kumimoji="1" lang="ja-JP" altLang="en-US" sz="2400" b="1" smtClean="0">
                <a:solidFill>
                  <a:schemeClr val="tx1"/>
                </a:solidFill>
                <a:latin typeface="HG創英角ｺﾞｼｯｸUB" panose="020B0909000000000000" pitchFamily="49" charset="-128"/>
                <a:ea typeface="HG創英角ｺﾞｼｯｸUB" panose="020B0909000000000000" pitchFamily="49" charset="-128"/>
              </a:rPr>
              <a:t>７</a:t>
            </a:r>
            <a:endParaRPr kumimoji="1" lang="ja-JP" altLang="en-US" sz="2400" b="1">
              <a:solidFill>
                <a:schemeClr val="tx1"/>
              </a:solidFill>
              <a:latin typeface="HG創英角ｺﾞｼｯｸUB" panose="020B0909000000000000" pitchFamily="49" charset="-128"/>
              <a:ea typeface="HG創英角ｺﾞｼｯｸUB" panose="020B0909000000000000" pitchFamily="49" charset="-128"/>
            </a:endParaRPr>
          </a:p>
        </p:txBody>
      </p:sp>
    </p:spTree>
    <p:extLst>
      <p:ext uri="{BB962C8B-B14F-4D97-AF65-F5344CB8AC3E}">
        <p14:creationId xmlns:p14="http://schemas.microsoft.com/office/powerpoint/2010/main" val="4052204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704</TotalTime>
  <Words>286</Words>
  <Application>Microsoft Office PowerPoint</Application>
  <PresentationFormat>ワイド画面</PresentationFormat>
  <Paragraphs>117</Paragraphs>
  <Slides>8</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8</vt:i4>
      </vt:variant>
    </vt:vector>
  </HeadingPairs>
  <TitlesOfParts>
    <vt:vector size="15" baseType="lpstr">
      <vt:lpstr>HG創英角ｺﾞｼｯｸUB</vt:lpstr>
      <vt:lpstr>UD デジタル 教科書体 N-B</vt:lpstr>
      <vt:lpstr>UD デジタル 教科書体 NK-B</vt:lpstr>
      <vt:lpstr>游ゴシック</vt:lpstr>
      <vt:lpstr>游ゴシック Light</vt:lpstr>
      <vt:lpstr>Arial</vt:lpstr>
      <vt:lpstr>Office テーマ</vt:lpstr>
      <vt:lpstr>第４次長岡市食育推進計画骨子構成（案）</vt:lpstr>
      <vt:lpstr>第４次長岡市食育推進計画　構成（案）</vt:lpstr>
      <vt:lpstr>「長岡市の現状と課題」で追加する内容 ～長岡市の健康・産業・食物などの数値をグラフ化～</vt:lpstr>
      <vt:lpstr>第３章　第４次食育推進計画の推進方針</vt:lpstr>
      <vt:lpstr>第３次計画と第４次計画（案）との比較</vt:lpstr>
      <vt:lpstr>PowerPoint プレゼンテーション</vt:lpstr>
      <vt:lpstr>３　施策の視点</vt:lpstr>
      <vt:lpstr>第４章　食育推進のための推進施策</vt:lpstr>
    </vt:vector>
  </TitlesOfParts>
  <Company>長岡市役所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第４次長岡市食育推進計画</dc:title>
  <dc:creator>長岡市役所</dc:creator>
  <cp:lastModifiedBy>長岡市役所</cp:lastModifiedBy>
  <cp:revision>53</cp:revision>
  <cp:lastPrinted>2023-06-21T04:44:39Z</cp:lastPrinted>
  <dcterms:created xsi:type="dcterms:W3CDTF">2023-06-14T07:03:57Z</dcterms:created>
  <dcterms:modified xsi:type="dcterms:W3CDTF">2023-06-21T04:58:11Z</dcterms:modified>
</cp:coreProperties>
</file>