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986097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1234040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2151432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1534103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1010255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839717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135835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39837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886633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3186771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F19AA87-EC70-4FB0-9BD7-A516288D4BA4}" type="datetimeFigureOut">
              <a:rPr kumimoji="1" lang="ja-JP" altLang="en-US" smtClean="0"/>
              <a:t>2020/4/8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4107106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19AA87-EC70-4FB0-9BD7-A516288D4BA4}" type="datetimeFigureOut">
              <a:rPr kumimoji="1" lang="ja-JP" altLang="en-US" smtClean="0"/>
              <a:t>2020/4/8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954FE-A5D0-4924-8511-D150246F4D01}" type="slidenum">
              <a:rPr kumimoji="1" lang="ja-JP" altLang="en-US" smtClean="0"/>
              <a:t>‹#›</a:t>
            </a:fld>
            <a:endParaRPr kumimoji="1" lang="ja-JP" altLang="en-US"/>
          </a:p>
        </p:txBody>
      </p:sp>
    </p:spTree>
    <p:extLst>
      <p:ext uri="{BB962C8B-B14F-4D97-AF65-F5344CB8AC3E}">
        <p14:creationId xmlns:p14="http://schemas.microsoft.com/office/powerpoint/2010/main" val="4516439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city.nagaoka.niigata.jp/shisei/cate08/chu-katu.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514" y="276046"/>
            <a:ext cx="6985001" cy="647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smtClean="0"/>
              <a:t>若者のまち居場所づくり推進事業　民間活力導入可能性調査業務委託</a:t>
            </a:r>
            <a:r>
              <a:rPr lang="en-US" altLang="ja-JP" sz="1800" smtClean="0"/>
              <a:t/>
            </a:r>
            <a:br>
              <a:rPr lang="en-US" altLang="ja-JP" sz="1800" smtClean="0"/>
            </a:br>
            <a:r>
              <a:rPr lang="ja-JP" altLang="en-US" sz="1800" smtClean="0"/>
              <a:t>　　　　　　　　　　簡易評価型プロポーザル　説明資料</a:t>
            </a:r>
          </a:p>
        </p:txBody>
      </p:sp>
      <p:sp>
        <p:nvSpPr>
          <p:cNvPr id="5" name="正方形/長方形 4"/>
          <p:cNvSpPr/>
          <p:nvPr/>
        </p:nvSpPr>
        <p:spPr>
          <a:xfrm>
            <a:off x="0" y="923746"/>
            <a:ext cx="9144000" cy="44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正方形/長方形 6"/>
          <p:cNvSpPr/>
          <p:nvPr/>
        </p:nvSpPr>
        <p:spPr>
          <a:xfrm>
            <a:off x="71437" y="1155520"/>
            <a:ext cx="8893175" cy="5661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正方形/長方形 7"/>
          <p:cNvSpPr/>
          <p:nvPr/>
        </p:nvSpPr>
        <p:spPr>
          <a:xfrm>
            <a:off x="120829" y="1039634"/>
            <a:ext cx="5442844" cy="317500"/>
          </a:xfrm>
          <a:prstGeom prst="rect">
            <a:avLst/>
          </a:prstGeom>
          <a:gradFill>
            <a:gsLst>
              <a:gs pos="0">
                <a:schemeClr val="accent5">
                  <a:lumMod val="60000"/>
                  <a:lumOff val="40000"/>
                </a:schemeClr>
              </a:gs>
              <a:gs pos="25000">
                <a:schemeClr val="accent5">
                  <a:lumMod val="60000"/>
                  <a:lumOff val="40000"/>
                </a:schemeClr>
              </a:gs>
              <a:gs pos="100000">
                <a:schemeClr val="accent5">
                  <a:lumMod val="20000"/>
                  <a:lumOff val="80000"/>
                </a:schemeClr>
              </a:gs>
            </a:gsLst>
            <a:lin ang="16200000" scaled="1"/>
          </a:gradFill>
          <a:ln>
            <a:solidFill>
              <a:schemeClr val="accent5">
                <a:lumMod val="75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eaLnBrk="1" fontAlgn="auto" hangingPunct="1">
              <a:spcBef>
                <a:spcPts val="0"/>
              </a:spcBef>
              <a:spcAft>
                <a:spcPts val="0"/>
              </a:spcAft>
              <a:defRPr/>
            </a:pPr>
            <a:r>
              <a:rPr lang="ja-JP" altLang="en-US" sz="1600" smtClean="0">
                <a:solidFill>
                  <a:schemeClr val="tx1"/>
                </a:solidFill>
              </a:rPr>
              <a:t>業務実績について、事業所及び技術者のアピールポイント</a:t>
            </a:r>
            <a:endParaRPr lang="ja-JP" altLang="en-US" sz="1600" dirty="0">
              <a:solidFill>
                <a:schemeClr val="tx1"/>
              </a:solidFill>
            </a:endParaRPr>
          </a:p>
        </p:txBody>
      </p:sp>
      <p:sp>
        <p:nvSpPr>
          <p:cNvPr id="12" name="正方形/長方形 11"/>
          <p:cNvSpPr/>
          <p:nvPr/>
        </p:nvSpPr>
        <p:spPr>
          <a:xfrm>
            <a:off x="6040415" y="1492292"/>
            <a:ext cx="2663825" cy="4947145"/>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eaLnBrk="1" fontAlgn="auto" hangingPunct="1">
              <a:spcBef>
                <a:spcPts val="600"/>
              </a:spcBef>
              <a:spcAft>
                <a:spcPts val="0"/>
              </a:spcAft>
              <a:defRPr/>
            </a:pPr>
            <a:r>
              <a:rPr lang="en-US" altLang="ja-JP" sz="1200" dirty="0">
                <a:solidFill>
                  <a:schemeClr val="tx1"/>
                </a:solidFill>
              </a:rPr>
              <a:t>【</a:t>
            </a:r>
            <a:r>
              <a:rPr lang="ja-JP" altLang="en-US" sz="1200" dirty="0">
                <a:solidFill>
                  <a:schemeClr val="tx1"/>
                </a:solidFill>
              </a:rPr>
              <a:t>共通</a:t>
            </a:r>
            <a:r>
              <a:rPr lang="en-US" altLang="ja-JP" sz="1200" dirty="0">
                <a:solidFill>
                  <a:schemeClr val="tx1"/>
                </a:solidFill>
              </a:rPr>
              <a:t>】</a:t>
            </a:r>
          </a:p>
          <a:p>
            <a:pPr marL="87313" indent="-87313" eaLnBrk="1" fontAlgn="auto" hangingPunct="1">
              <a:spcBef>
                <a:spcPts val="600"/>
              </a:spcBef>
              <a:spcAft>
                <a:spcPts val="0"/>
              </a:spcAft>
              <a:defRPr/>
            </a:pPr>
            <a:r>
              <a:rPr lang="ja-JP" altLang="en-US" sz="1200" dirty="0">
                <a:solidFill>
                  <a:schemeClr val="tx1"/>
                </a:solidFill>
              </a:rPr>
              <a:t>・文字のサイズ</a:t>
            </a:r>
            <a:r>
              <a:rPr lang="ja-JP" altLang="en-US" sz="1200">
                <a:solidFill>
                  <a:schemeClr val="tx1"/>
                </a:solidFill>
              </a:rPr>
              <a:t>は</a:t>
            </a:r>
            <a:r>
              <a:rPr lang="ja-JP" altLang="en-US" sz="1200" smtClean="0">
                <a:solidFill>
                  <a:schemeClr val="tx1"/>
                </a:solidFill>
              </a:rPr>
              <a:t>１０．５ポイント</a:t>
            </a:r>
            <a:r>
              <a:rPr lang="ja-JP" altLang="en-US" sz="1200" dirty="0">
                <a:solidFill>
                  <a:schemeClr val="tx1"/>
                </a:solidFill>
              </a:rPr>
              <a:t>以上</a:t>
            </a:r>
            <a:r>
              <a:rPr lang="ja-JP" altLang="en-US" sz="1200">
                <a:solidFill>
                  <a:schemeClr val="tx1"/>
                </a:solidFill>
              </a:rPr>
              <a:t>で</a:t>
            </a:r>
            <a:r>
              <a:rPr lang="ja-JP" altLang="en-US" sz="1200" smtClean="0">
                <a:solidFill>
                  <a:schemeClr val="tx1"/>
                </a:solidFill>
              </a:rPr>
              <a:t>記載してください。</a:t>
            </a:r>
            <a:endParaRPr lang="en-US" altLang="ja-JP" sz="1200" dirty="0">
              <a:solidFill>
                <a:schemeClr val="tx1"/>
              </a:solidFill>
            </a:endParaRPr>
          </a:p>
          <a:p>
            <a:pPr marL="87313" indent="-87313" eaLnBrk="1" fontAlgn="auto" hangingPunct="1">
              <a:spcBef>
                <a:spcPts val="600"/>
              </a:spcBef>
              <a:spcAft>
                <a:spcPts val="0"/>
              </a:spcAft>
              <a:defRPr/>
            </a:pPr>
            <a:r>
              <a:rPr lang="ja-JP" altLang="en-US" sz="1200" dirty="0">
                <a:solidFill>
                  <a:schemeClr val="tx1"/>
                </a:solidFill>
              </a:rPr>
              <a:t>・それぞれの枠の大きさ・レイアウトは変更していただいても結構ですが、見出し</a:t>
            </a:r>
            <a:r>
              <a:rPr lang="ja-JP" altLang="en-US" sz="1200">
                <a:solidFill>
                  <a:schemeClr val="tx1"/>
                </a:solidFill>
              </a:rPr>
              <a:t>の</a:t>
            </a:r>
            <a:r>
              <a:rPr lang="ja-JP" altLang="en-US" sz="1200" smtClean="0">
                <a:solidFill>
                  <a:schemeClr val="tx1"/>
                </a:solidFill>
              </a:rPr>
              <a:t>名称は</a:t>
            </a:r>
            <a:r>
              <a:rPr lang="ja-JP" altLang="en-US" sz="1200">
                <a:solidFill>
                  <a:schemeClr val="tx1"/>
                </a:solidFill>
              </a:rPr>
              <a:t>変更</a:t>
            </a:r>
            <a:r>
              <a:rPr lang="ja-JP" altLang="en-US" sz="1200" smtClean="0">
                <a:solidFill>
                  <a:schemeClr val="tx1"/>
                </a:solidFill>
              </a:rPr>
              <a:t>しないでくださ</a:t>
            </a:r>
            <a:r>
              <a:rPr lang="ja-JP" altLang="en-US" sz="1200">
                <a:solidFill>
                  <a:schemeClr val="tx1"/>
                </a:solidFill>
              </a:rPr>
              <a:t>い</a:t>
            </a:r>
            <a:r>
              <a:rPr lang="ja-JP" altLang="en-US" sz="1200" smtClean="0">
                <a:solidFill>
                  <a:schemeClr val="tx1"/>
                </a:solidFill>
              </a:rPr>
              <a:t>。</a:t>
            </a:r>
            <a:endParaRPr lang="en-US" altLang="ja-JP" sz="1200">
              <a:solidFill>
                <a:schemeClr val="tx1"/>
              </a:solidFill>
            </a:endParaRPr>
          </a:p>
          <a:p>
            <a:pPr marL="87313" indent="-87313">
              <a:spcBef>
                <a:spcPts val="600"/>
              </a:spcBef>
              <a:defRPr/>
            </a:pPr>
            <a:r>
              <a:rPr lang="ja-JP" altLang="en-US" sz="1200" smtClean="0">
                <a:solidFill>
                  <a:schemeClr val="tx1"/>
                </a:solidFill>
              </a:rPr>
              <a:t>・枠内に記載されている各項目について必ず記載してください。</a:t>
            </a:r>
            <a:endParaRPr lang="en-US" altLang="ja-JP" sz="1200" smtClean="0">
              <a:solidFill>
                <a:schemeClr val="tx1"/>
              </a:solidFill>
            </a:endParaRPr>
          </a:p>
          <a:p>
            <a:pPr marL="87313" indent="-87313">
              <a:spcBef>
                <a:spcPts val="600"/>
              </a:spcBef>
              <a:defRPr/>
            </a:pPr>
            <a:r>
              <a:rPr lang="ja-JP" altLang="en-US" sz="1200" smtClean="0">
                <a:solidFill>
                  <a:schemeClr val="tx1"/>
                </a:solidFill>
              </a:rPr>
              <a:t>・</a:t>
            </a:r>
            <a:r>
              <a:rPr lang="ja-JP" altLang="en-US" sz="1200" dirty="0">
                <a:solidFill>
                  <a:schemeClr val="tx1"/>
                </a:solidFill>
              </a:rPr>
              <a:t>フロー図や箇条書き等を用い、分かりやすい資料</a:t>
            </a:r>
            <a:r>
              <a:rPr lang="ja-JP" altLang="en-US" sz="1200">
                <a:solidFill>
                  <a:schemeClr val="tx1"/>
                </a:solidFill>
              </a:rPr>
              <a:t>と</a:t>
            </a:r>
            <a:r>
              <a:rPr lang="ja-JP" altLang="en-US" sz="1200" smtClean="0">
                <a:solidFill>
                  <a:schemeClr val="tx1"/>
                </a:solidFill>
              </a:rPr>
              <a:t>してくださ</a:t>
            </a:r>
            <a:r>
              <a:rPr lang="ja-JP" altLang="en-US" sz="1200">
                <a:solidFill>
                  <a:schemeClr val="tx1"/>
                </a:solidFill>
              </a:rPr>
              <a:t>い</a:t>
            </a:r>
            <a:r>
              <a:rPr lang="ja-JP" altLang="en-US" sz="1200" smtClean="0">
                <a:solidFill>
                  <a:schemeClr val="tx1"/>
                </a:solidFill>
              </a:rPr>
              <a:t>。</a:t>
            </a:r>
            <a:endParaRPr lang="en-US" altLang="ja-JP" sz="1200" smtClean="0">
              <a:solidFill>
                <a:schemeClr val="tx1"/>
              </a:solidFill>
            </a:endParaRPr>
          </a:p>
          <a:p>
            <a:pPr marL="87313" indent="-87313">
              <a:spcBef>
                <a:spcPts val="600"/>
              </a:spcBef>
              <a:defRPr/>
            </a:pPr>
            <a:r>
              <a:rPr lang="ja-JP" altLang="en-US" sz="1200" smtClean="0">
                <a:solidFill>
                  <a:schemeClr val="tx1"/>
                </a:solidFill>
              </a:rPr>
              <a:t>・（</a:t>
            </a:r>
            <a:r>
              <a:rPr lang="ja-JP" altLang="en-US" sz="1200">
                <a:solidFill>
                  <a:schemeClr val="tx1"/>
                </a:solidFill>
              </a:rPr>
              <a:t>様式７－１）、 （様式</a:t>
            </a:r>
            <a:r>
              <a:rPr lang="ja-JP" altLang="en-US" sz="1200" smtClean="0">
                <a:solidFill>
                  <a:schemeClr val="tx1"/>
                </a:solidFill>
              </a:rPr>
              <a:t>７－２）、</a:t>
            </a:r>
            <a:r>
              <a:rPr lang="ja-JP" altLang="en-US" sz="1200">
                <a:solidFill>
                  <a:schemeClr val="tx1"/>
                </a:solidFill>
              </a:rPr>
              <a:t> （様式</a:t>
            </a:r>
            <a:r>
              <a:rPr lang="ja-JP" altLang="en-US" sz="1200" smtClean="0">
                <a:solidFill>
                  <a:schemeClr val="tx1"/>
                </a:solidFill>
              </a:rPr>
              <a:t>７－３）の内容について、合計で１０ページを上限とします。適宜、ページを複製してください。</a:t>
            </a:r>
            <a:endParaRPr lang="en-US" altLang="ja-JP" sz="1200" smtClean="0">
              <a:solidFill>
                <a:schemeClr val="tx1"/>
              </a:solidFill>
            </a:endParaRPr>
          </a:p>
          <a:p>
            <a:pPr marL="87313" indent="-87313">
              <a:spcBef>
                <a:spcPts val="600"/>
              </a:spcBef>
              <a:defRPr/>
            </a:pPr>
            <a:r>
              <a:rPr lang="ja-JP" altLang="en-US" sz="1200" smtClean="0">
                <a:solidFill>
                  <a:schemeClr val="tx1"/>
                </a:solidFill>
              </a:rPr>
              <a:t>・資料作成時は、点線枠の注意書きテキストは削除してください。</a:t>
            </a:r>
            <a:endParaRPr lang="en-US" altLang="ja-JP" sz="1200" smtClean="0">
              <a:solidFill>
                <a:schemeClr val="tx1"/>
              </a:solidFill>
            </a:endParaRPr>
          </a:p>
          <a:p>
            <a:pPr marL="87313" indent="-87313">
              <a:spcBef>
                <a:spcPts val="600"/>
              </a:spcBef>
              <a:defRPr/>
            </a:pPr>
            <a:r>
              <a:rPr lang="ja-JP" altLang="en-US" sz="1200" b="1" u="sng" smtClean="0">
                <a:solidFill>
                  <a:schemeClr val="tx1"/>
                </a:solidFill>
              </a:rPr>
              <a:t>・プレゼンテーション時には、提出した</a:t>
            </a:r>
            <a:r>
              <a:rPr lang="ja-JP" altLang="en-US" sz="1200" b="1" u="sng">
                <a:solidFill>
                  <a:schemeClr val="tx1"/>
                </a:solidFill>
              </a:rPr>
              <a:t>（様式７－１）、 （様式７－２）、 （様式７－３）</a:t>
            </a:r>
            <a:r>
              <a:rPr lang="ja-JP" altLang="en-US" sz="1200" b="1" u="sng" smtClean="0">
                <a:solidFill>
                  <a:schemeClr val="tx1"/>
                </a:solidFill>
              </a:rPr>
              <a:t>をそのまま用いて説明してください。</a:t>
            </a:r>
            <a:endParaRPr lang="en-US" altLang="ja-JP" sz="1200" b="1" u="sng" smtClean="0">
              <a:solidFill>
                <a:schemeClr val="tx1"/>
              </a:solidFill>
            </a:endParaRPr>
          </a:p>
        </p:txBody>
      </p:sp>
      <p:sp>
        <p:nvSpPr>
          <p:cNvPr id="13" name="タイトル 1"/>
          <p:cNvSpPr txBox="1">
            <a:spLocks/>
          </p:cNvSpPr>
          <p:nvPr/>
        </p:nvSpPr>
        <p:spPr>
          <a:xfrm>
            <a:off x="7740650" y="565446"/>
            <a:ext cx="1511300" cy="360363"/>
          </a:xfrm>
          <a:prstGeom prst="rect">
            <a:avLst/>
          </a:prstGeom>
        </p:spPr>
        <p:txBody>
          <a:bodyPr anchor="ctr">
            <a:normAutofit/>
          </a:bodyPr>
          <a:lstStyle/>
          <a:p>
            <a:pPr algn="r" eaLnBrk="1" fontAlgn="auto" hangingPunct="1">
              <a:spcAft>
                <a:spcPts val="0"/>
              </a:spcAft>
              <a:defRPr/>
            </a:pPr>
            <a:r>
              <a:rPr lang="ja-JP" altLang="en-US" sz="1500">
                <a:latin typeface="+mj-lt"/>
                <a:ea typeface="+mj-ea"/>
                <a:cs typeface="+mj-cs"/>
              </a:rPr>
              <a:t>（</a:t>
            </a:r>
            <a:r>
              <a:rPr lang="ja-JP" altLang="en-US" sz="1500" smtClean="0">
                <a:latin typeface="+mj-lt"/>
                <a:ea typeface="+mj-ea"/>
                <a:cs typeface="+mj-cs"/>
              </a:rPr>
              <a:t>様式７－１）</a:t>
            </a:r>
            <a:endParaRPr lang="ja-JP" altLang="en-US" sz="1500" dirty="0">
              <a:latin typeface="+mj-lt"/>
              <a:ea typeface="+mj-ea"/>
              <a:cs typeface="+mj-cs"/>
            </a:endParaRPr>
          </a:p>
        </p:txBody>
      </p:sp>
      <p:sp>
        <p:nvSpPr>
          <p:cNvPr id="9" name="正方形/長方形 8"/>
          <p:cNvSpPr/>
          <p:nvPr/>
        </p:nvSpPr>
        <p:spPr>
          <a:xfrm>
            <a:off x="196636" y="1747768"/>
            <a:ext cx="2848154" cy="3210598"/>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eaLnBrk="1" fontAlgn="auto" hangingPunct="1">
              <a:spcBef>
                <a:spcPts val="600"/>
              </a:spcBef>
              <a:spcAft>
                <a:spcPts val="0"/>
              </a:spcAft>
              <a:defRPr/>
            </a:pPr>
            <a:r>
              <a:rPr lang="ja-JP" altLang="en-US" sz="1200" smtClean="0">
                <a:solidFill>
                  <a:schemeClr val="tx1"/>
                </a:solidFill>
              </a:rPr>
              <a:t>・（様式５）、（様式６－１）、（様式６－２）に記載した事業所及び技術者の業務実績のうち、アピールしたい実績（複数可）について記載してください。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・業務名を記載してください。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・配置予定技術者が携わっている実績なのか、配置予定技術者が携わっていない事業所としての実績なのか、分かるように記載してください。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・業務の概要、業務の特徴について、具体的な内容を記載してください。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・採り上げた実績のうち、どの部分が本業務の遂行に寄与するのかを記載してください。</a:t>
            </a:r>
            <a:endParaRPr lang="en-US" altLang="ja-JP" sz="1200" smtClean="0">
              <a:solidFill>
                <a:schemeClr val="tx1"/>
              </a:solidFill>
            </a:endParaRPr>
          </a:p>
        </p:txBody>
      </p:sp>
    </p:spTree>
    <p:extLst>
      <p:ext uri="{BB962C8B-B14F-4D97-AF65-F5344CB8AC3E}">
        <p14:creationId xmlns:p14="http://schemas.microsoft.com/office/powerpoint/2010/main" val="1640463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514" y="276046"/>
            <a:ext cx="6985001" cy="647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smtClean="0"/>
              <a:t>若者のまち居場所づくり推進事業　民間活力導入可能性調査業務委託</a:t>
            </a:r>
            <a:r>
              <a:rPr lang="en-US" altLang="ja-JP" sz="1800" smtClean="0"/>
              <a:t/>
            </a:r>
            <a:br>
              <a:rPr lang="en-US" altLang="ja-JP" sz="1800" smtClean="0"/>
            </a:br>
            <a:r>
              <a:rPr lang="ja-JP" altLang="en-US" sz="1800" smtClean="0"/>
              <a:t>　　　　　　　　　　簡易評価型プロポーザル　説明資料</a:t>
            </a:r>
          </a:p>
        </p:txBody>
      </p:sp>
      <p:sp>
        <p:nvSpPr>
          <p:cNvPr id="5" name="正方形/長方形 4"/>
          <p:cNvSpPr/>
          <p:nvPr/>
        </p:nvSpPr>
        <p:spPr>
          <a:xfrm>
            <a:off x="0" y="923746"/>
            <a:ext cx="9144000" cy="44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正方形/長方形 6"/>
          <p:cNvSpPr/>
          <p:nvPr/>
        </p:nvSpPr>
        <p:spPr>
          <a:xfrm>
            <a:off x="71437" y="1155520"/>
            <a:ext cx="8893175" cy="5661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正方形/長方形 7"/>
          <p:cNvSpPr/>
          <p:nvPr/>
        </p:nvSpPr>
        <p:spPr>
          <a:xfrm>
            <a:off x="120830" y="1039634"/>
            <a:ext cx="6704973" cy="317500"/>
          </a:xfrm>
          <a:prstGeom prst="rect">
            <a:avLst/>
          </a:prstGeom>
          <a:gradFill>
            <a:gsLst>
              <a:gs pos="0">
                <a:schemeClr val="accent5">
                  <a:lumMod val="60000"/>
                  <a:lumOff val="40000"/>
                </a:schemeClr>
              </a:gs>
              <a:gs pos="25000">
                <a:schemeClr val="accent5">
                  <a:lumMod val="60000"/>
                  <a:lumOff val="40000"/>
                </a:schemeClr>
              </a:gs>
              <a:gs pos="100000">
                <a:schemeClr val="accent5">
                  <a:lumMod val="20000"/>
                  <a:lumOff val="80000"/>
                </a:schemeClr>
              </a:gs>
            </a:gsLst>
            <a:lin ang="16200000" scaled="1"/>
          </a:gradFill>
          <a:ln>
            <a:solidFill>
              <a:schemeClr val="accent5">
                <a:lumMod val="75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eaLnBrk="1" fontAlgn="auto" hangingPunct="1">
              <a:spcBef>
                <a:spcPts val="0"/>
              </a:spcBef>
              <a:spcAft>
                <a:spcPts val="0"/>
              </a:spcAft>
              <a:defRPr/>
            </a:pPr>
            <a:r>
              <a:rPr lang="en-US" altLang="ja-JP" sz="1600" smtClean="0">
                <a:solidFill>
                  <a:schemeClr val="tx1"/>
                </a:solidFill>
              </a:rPr>
              <a:t>PPP/PFI</a:t>
            </a:r>
            <a:r>
              <a:rPr lang="ja-JP" altLang="en-US" sz="1600" smtClean="0">
                <a:solidFill>
                  <a:schemeClr val="tx1"/>
                </a:solidFill>
              </a:rPr>
              <a:t>事業の各事業スキームの特徴と、地方都市で導入する場合の課題</a:t>
            </a:r>
            <a:endParaRPr lang="ja-JP" altLang="en-US" sz="1600" dirty="0">
              <a:solidFill>
                <a:schemeClr val="tx1"/>
              </a:solidFill>
            </a:endParaRPr>
          </a:p>
        </p:txBody>
      </p:sp>
      <p:sp>
        <p:nvSpPr>
          <p:cNvPr id="13" name="タイトル 1"/>
          <p:cNvSpPr txBox="1">
            <a:spLocks/>
          </p:cNvSpPr>
          <p:nvPr/>
        </p:nvSpPr>
        <p:spPr>
          <a:xfrm>
            <a:off x="7740650" y="565446"/>
            <a:ext cx="1511300" cy="360363"/>
          </a:xfrm>
          <a:prstGeom prst="rect">
            <a:avLst/>
          </a:prstGeom>
        </p:spPr>
        <p:txBody>
          <a:bodyPr anchor="ctr">
            <a:normAutofit/>
          </a:bodyPr>
          <a:lstStyle/>
          <a:p>
            <a:pPr algn="r" eaLnBrk="1" fontAlgn="auto" hangingPunct="1">
              <a:spcAft>
                <a:spcPts val="0"/>
              </a:spcAft>
              <a:defRPr/>
            </a:pPr>
            <a:r>
              <a:rPr lang="ja-JP" altLang="en-US" sz="1500">
                <a:latin typeface="+mj-lt"/>
                <a:ea typeface="+mj-ea"/>
                <a:cs typeface="+mj-cs"/>
              </a:rPr>
              <a:t>（</a:t>
            </a:r>
            <a:r>
              <a:rPr lang="ja-JP" altLang="en-US" sz="1500" smtClean="0">
                <a:latin typeface="+mj-lt"/>
                <a:ea typeface="+mj-ea"/>
                <a:cs typeface="+mj-cs"/>
              </a:rPr>
              <a:t>様式７－２）</a:t>
            </a:r>
            <a:endParaRPr lang="ja-JP" altLang="en-US" sz="1500" dirty="0">
              <a:latin typeface="+mj-lt"/>
              <a:ea typeface="+mj-ea"/>
              <a:cs typeface="+mj-cs"/>
            </a:endParaRPr>
          </a:p>
        </p:txBody>
      </p:sp>
      <p:sp>
        <p:nvSpPr>
          <p:cNvPr id="22" name="正方形/長方形 21"/>
          <p:cNvSpPr/>
          <p:nvPr/>
        </p:nvSpPr>
        <p:spPr>
          <a:xfrm>
            <a:off x="265727" y="1479459"/>
            <a:ext cx="2848154" cy="2543354"/>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a:spcBef>
                <a:spcPts val="600"/>
              </a:spcBef>
              <a:defRPr/>
            </a:pPr>
            <a:r>
              <a:rPr lang="ja-JP" altLang="en-US" sz="1200" smtClean="0">
                <a:solidFill>
                  <a:schemeClr val="tx1"/>
                </a:solidFill>
              </a:rPr>
              <a:t>・各事業スキーム（</a:t>
            </a:r>
            <a:r>
              <a:rPr lang="en-US" altLang="ja-JP" sz="1200" smtClean="0">
                <a:solidFill>
                  <a:schemeClr val="tx1"/>
                </a:solidFill>
              </a:rPr>
              <a:t>BOT</a:t>
            </a:r>
            <a:r>
              <a:rPr lang="ja-JP" altLang="en-US" sz="1200" smtClean="0">
                <a:solidFill>
                  <a:schemeClr val="tx1"/>
                </a:solidFill>
              </a:rPr>
              <a:t>、</a:t>
            </a:r>
            <a:r>
              <a:rPr lang="en-US" altLang="ja-JP" sz="1200" smtClean="0">
                <a:solidFill>
                  <a:schemeClr val="tx1"/>
                </a:solidFill>
              </a:rPr>
              <a:t>BTO</a:t>
            </a:r>
            <a:r>
              <a:rPr lang="ja-JP" altLang="en-US" sz="1200" smtClean="0">
                <a:solidFill>
                  <a:schemeClr val="tx1"/>
                </a:solidFill>
              </a:rPr>
              <a:t>、</a:t>
            </a:r>
            <a:r>
              <a:rPr lang="en-US" altLang="ja-JP" sz="1200" smtClean="0">
                <a:solidFill>
                  <a:schemeClr val="tx1"/>
                </a:solidFill>
              </a:rPr>
              <a:t>BOO</a:t>
            </a:r>
            <a:r>
              <a:rPr lang="ja-JP" altLang="en-US" sz="1200" smtClean="0">
                <a:solidFill>
                  <a:schemeClr val="tx1"/>
                </a:solidFill>
              </a:rPr>
              <a:t>、定期借地等）について記載してください。そのなかで、</a:t>
            </a:r>
            <a:r>
              <a:rPr lang="en-US" altLang="ja-JP" sz="1200" smtClean="0">
                <a:solidFill>
                  <a:schemeClr val="tx1"/>
                </a:solidFill>
              </a:rPr>
              <a:t> BOO</a:t>
            </a:r>
            <a:r>
              <a:rPr lang="ja-JP" altLang="en-US" sz="1200" smtClean="0">
                <a:solidFill>
                  <a:schemeClr val="tx1"/>
                </a:solidFill>
              </a:rPr>
              <a:t>方式に対する認識を詳しく記載してください。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・大都市と地方都市の異なる状況を踏まえて、人口２０万人程度の地方都市における各事業スキームのメリット・デメリットを記載してください。</a:t>
            </a:r>
            <a:endParaRPr lang="en-US" altLang="ja-JP" sz="1200" smtClean="0">
              <a:solidFill>
                <a:schemeClr val="tx1"/>
              </a:solidFill>
            </a:endParaRPr>
          </a:p>
        </p:txBody>
      </p:sp>
    </p:spTree>
    <p:extLst>
      <p:ext uri="{BB962C8B-B14F-4D97-AF65-F5344CB8AC3E}">
        <p14:creationId xmlns:p14="http://schemas.microsoft.com/office/powerpoint/2010/main" val="1680703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514" y="276046"/>
            <a:ext cx="6985001" cy="647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smtClean="0"/>
              <a:t>若者のまち居場所づくり推進事業　民間活力導入可能性調査業務委託</a:t>
            </a:r>
            <a:r>
              <a:rPr lang="en-US" altLang="ja-JP" sz="1800" smtClean="0"/>
              <a:t/>
            </a:r>
            <a:br>
              <a:rPr lang="en-US" altLang="ja-JP" sz="1800" smtClean="0"/>
            </a:br>
            <a:r>
              <a:rPr lang="ja-JP" altLang="en-US" sz="1800" smtClean="0"/>
              <a:t>　　　　　　　　　　簡易評価型プロポーザル　説明資料</a:t>
            </a:r>
          </a:p>
        </p:txBody>
      </p:sp>
      <p:sp>
        <p:nvSpPr>
          <p:cNvPr id="5" name="正方形/長方形 4"/>
          <p:cNvSpPr/>
          <p:nvPr/>
        </p:nvSpPr>
        <p:spPr>
          <a:xfrm>
            <a:off x="0" y="923746"/>
            <a:ext cx="9144000" cy="44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正方形/長方形 6"/>
          <p:cNvSpPr/>
          <p:nvPr/>
        </p:nvSpPr>
        <p:spPr>
          <a:xfrm>
            <a:off x="71437" y="1155520"/>
            <a:ext cx="8893175" cy="5661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正方形/長方形 7"/>
          <p:cNvSpPr/>
          <p:nvPr/>
        </p:nvSpPr>
        <p:spPr>
          <a:xfrm>
            <a:off x="71437" y="1039634"/>
            <a:ext cx="8893175" cy="317500"/>
          </a:xfrm>
          <a:prstGeom prst="rect">
            <a:avLst/>
          </a:prstGeom>
          <a:gradFill>
            <a:gsLst>
              <a:gs pos="0">
                <a:schemeClr val="accent5">
                  <a:lumMod val="60000"/>
                  <a:lumOff val="40000"/>
                </a:schemeClr>
              </a:gs>
              <a:gs pos="25000">
                <a:schemeClr val="accent5">
                  <a:lumMod val="60000"/>
                  <a:lumOff val="40000"/>
                </a:schemeClr>
              </a:gs>
              <a:gs pos="100000">
                <a:schemeClr val="accent5">
                  <a:lumMod val="20000"/>
                  <a:lumOff val="80000"/>
                </a:schemeClr>
              </a:gs>
            </a:gsLst>
            <a:lin ang="16200000" scaled="1"/>
          </a:gradFill>
          <a:ln>
            <a:solidFill>
              <a:schemeClr val="accent5">
                <a:lumMod val="75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eaLnBrk="1" fontAlgn="auto" hangingPunct="1">
              <a:spcBef>
                <a:spcPts val="0"/>
              </a:spcBef>
              <a:spcAft>
                <a:spcPts val="0"/>
              </a:spcAft>
              <a:defRPr/>
            </a:pPr>
            <a:r>
              <a:rPr lang="ja-JP" altLang="en-US" sz="1600" smtClean="0">
                <a:solidFill>
                  <a:schemeClr val="tx1"/>
                </a:solidFill>
              </a:rPr>
              <a:t>若者のニーズ調査及び民間事業者に対する市場調査において想定される調査対象者及び調査手法</a:t>
            </a:r>
            <a:endParaRPr lang="ja-JP" altLang="en-US" sz="1600" dirty="0">
              <a:solidFill>
                <a:schemeClr val="tx1"/>
              </a:solidFill>
            </a:endParaRPr>
          </a:p>
        </p:txBody>
      </p:sp>
      <p:sp>
        <p:nvSpPr>
          <p:cNvPr id="13" name="タイトル 1"/>
          <p:cNvSpPr txBox="1">
            <a:spLocks/>
          </p:cNvSpPr>
          <p:nvPr/>
        </p:nvSpPr>
        <p:spPr>
          <a:xfrm>
            <a:off x="7740650" y="565446"/>
            <a:ext cx="1511300" cy="360363"/>
          </a:xfrm>
          <a:prstGeom prst="rect">
            <a:avLst/>
          </a:prstGeom>
        </p:spPr>
        <p:txBody>
          <a:bodyPr anchor="ctr">
            <a:normAutofit/>
          </a:bodyPr>
          <a:lstStyle/>
          <a:p>
            <a:pPr algn="r" eaLnBrk="1" fontAlgn="auto" hangingPunct="1">
              <a:spcAft>
                <a:spcPts val="0"/>
              </a:spcAft>
              <a:defRPr/>
            </a:pPr>
            <a:r>
              <a:rPr lang="ja-JP" altLang="en-US" sz="1500">
                <a:latin typeface="+mj-lt"/>
                <a:ea typeface="+mj-ea"/>
                <a:cs typeface="+mj-cs"/>
              </a:rPr>
              <a:t>（</a:t>
            </a:r>
            <a:r>
              <a:rPr lang="ja-JP" altLang="en-US" sz="1500" smtClean="0">
                <a:latin typeface="+mj-lt"/>
                <a:ea typeface="+mj-ea"/>
                <a:cs typeface="+mj-cs"/>
              </a:rPr>
              <a:t>様式７－２）</a:t>
            </a:r>
            <a:endParaRPr lang="ja-JP" altLang="en-US" sz="1500" dirty="0">
              <a:latin typeface="+mj-lt"/>
              <a:ea typeface="+mj-ea"/>
              <a:cs typeface="+mj-cs"/>
            </a:endParaRPr>
          </a:p>
        </p:txBody>
      </p:sp>
      <p:sp>
        <p:nvSpPr>
          <p:cNvPr id="22" name="正方形/長方形 21"/>
          <p:cNvSpPr/>
          <p:nvPr/>
        </p:nvSpPr>
        <p:spPr>
          <a:xfrm>
            <a:off x="265727" y="1479458"/>
            <a:ext cx="3198690" cy="3594817"/>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eaLnBrk="1" fontAlgn="auto" hangingPunct="1">
              <a:spcBef>
                <a:spcPts val="600"/>
              </a:spcBef>
              <a:spcAft>
                <a:spcPts val="0"/>
              </a:spcAft>
              <a:defRPr/>
            </a:pPr>
            <a:r>
              <a:rPr lang="ja-JP" altLang="en-US" sz="1200" smtClean="0">
                <a:solidFill>
                  <a:schemeClr val="tx1"/>
                </a:solidFill>
              </a:rPr>
              <a:t>・若者のニーズ調査及び民間事業者に対する市場調査において、想定している調査対象者、調査手法（調査内容、調査項目など）について記載してください。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・本地区での若者及び民間事業者のニーズを把握するために、有効だと考えられる手法等を理由も含めて記載してください。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・別紙、「若者のまち居場所づくり推進事業　基本方針（案）」に沿った手法である場合には、その部分を明確に記載してください。</a:t>
            </a:r>
            <a:endParaRPr lang="en-US" altLang="ja-JP" sz="1200" smtClean="0">
              <a:solidFill>
                <a:schemeClr val="tx1"/>
              </a:solidFill>
            </a:endParaRPr>
          </a:p>
        </p:txBody>
      </p:sp>
    </p:spTree>
    <p:extLst>
      <p:ext uri="{BB962C8B-B14F-4D97-AF65-F5344CB8AC3E}">
        <p14:creationId xmlns:p14="http://schemas.microsoft.com/office/powerpoint/2010/main" val="4158730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514" y="276046"/>
            <a:ext cx="6985001" cy="647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smtClean="0"/>
              <a:t>若者のまち居場所づくり推進事業　民間活力導入可能性調査業務委託</a:t>
            </a:r>
            <a:r>
              <a:rPr lang="en-US" altLang="ja-JP" sz="1800" smtClean="0"/>
              <a:t/>
            </a:r>
            <a:br>
              <a:rPr lang="en-US" altLang="ja-JP" sz="1800" smtClean="0"/>
            </a:br>
            <a:r>
              <a:rPr lang="ja-JP" altLang="en-US" sz="1800" smtClean="0"/>
              <a:t>　　　　　　　　　　簡易評価型プロポーザル　説明資料</a:t>
            </a:r>
          </a:p>
        </p:txBody>
      </p:sp>
      <p:sp>
        <p:nvSpPr>
          <p:cNvPr id="5" name="正方形/長方形 4"/>
          <p:cNvSpPr/>
          <p:nvPr/>
        </p:nvSpPr>
        <p:spPr>
          <a:xfrm>
            <a:off x="0" y="923746"/>
            <a:ext cx="9144000" cy="44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正方形/長方形 6"/>
          <p:cNvSpPr/>
          <p:nvPr/>
        </p:nvSpPr>
        <p:spPr>
          <a:xfrm>
            <a:off x="71437" y="1155520"/>
            <a:ext cx="8893175" cy="5661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正方形/長方形 7"/>
          <p:cNvSpPr/>
          <p:nvPr/>
        </p:nvSpPr>
        <p:spPr>
          <a:xfrm>
            <a:off x="120830" y="1039634"/>
            <a:ext cx="5597390" cy="317500"/>
          </a:xfrm>
          <a:prstGeom prst="rect">
            <a:avLst/>
          </a:prstGeom>
          <a:gradFill>
            <a:gsLst>
              <a:gs pos="0">
                <a:schemeClr val="accent5">
                  <a:lumMod val="60000"/>
                  <a:lumOff val="40000"/>
                </a:schemeClr>
              </a:gs>
              <a:gs pos="25000">
                <a:schemeClr val="accent5">
                  <a:lumMod val="60000"/>
                  <a:lumOff val="40000"/>
                </a:schemeClr>
              </a:gs>
              <a:gs pos="100000">
                <a:schemeClr val="accent5">
                  <a:lumMod val="20000"/>
                  <a:lumOff val="80000"/>
                </a:schemeClr>
              </a:gs>
            </a:gsLst>
            <a:lin ang="16200000" scaled="1"/>
          </a:gradFill>
          <a:ln>
            <a:solidFill>
              <a:schemeClr val="accent5">
                <a:lumMod val="75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eaLnBrk="1" fontAlgn="auto" hangingPunct="1">
              <a:spcBef>
                <a:spcPts val="0"/>
              </a:spcBef>
              <a:spcAft>
                <a:spcPts val="0"/>
              </a:spcAft>
              <a:defRPr/>
            </a:pPr>
            <a:r>
              <a:rPr lang="ja-JP" altLang="en-US" sz="1600" smtClean="0">
                <a:solidFill>
                  <a:schemeClr val="tx1"/>
                </a:solidFill>
              </a:rPr>
              <a:t>本施設において想定される運営上の課題、対応策・解決策</a:t>
            </a:r>
            <a:endParaRPr lang="ja-JP" altLang="en-US" sz="1600" dirty="0">
              <a:solidFill>
                <a:schemeClr val="tx1"/>
              </a:solidFill>
            </a:endParaRPr>
          </a:p>
        </p:txBody>
      </p:sp>
      <p:sp>
        <p:nvSpPr>
          <p:cNvPr id="13" name="タイトル 1"/>
          <p:cNvSpPr txBox="1">
            <a:spLocks/>
          </p:cNvSpPr>
          <p:nvPr/>
        </p:nvSpPr>
        <p:spPr>
          <a:xfrm>
            <a:off x="7740650" y="565446"/>
            <a:ext cx="1511300" cy="360363"/>
          </a:xfrm>
          <a:prstGeom prst="rect">
            <a:avLst/>
          </a:prstGeom>
        </p:spPr>
        <p:txBody>
          <a:bodyPr anchor="ctr">
            <a:normAutofit/>
          </a:bodyPr>
          <a:lstStyle/>
          <a:p>
            <a:pPr algn="r" eaLnBrk="1" fontAlgn="auto" hangingPunct="1">
              <a:spcAft>
                <a:spcPts val="0"/>
              </a:spcAft>
              <a:defRPr/>
            </a:pPr>
            <a:r>
              <a:rPr lang="ja-JP" altLang="en-US" sz="1500">
                <a:latin typeface="+mj-lt"/>
                <a:ea typeface="+mj-ea"/>
                <a:cs typeface="+mj-cs"/>
              </a:rPr>
              <a:t>（</a:t>
            </a:r>
            <a:r>
              <a:rPr lang="ja-JP" altLang="en-US" sz="1500" smtClean="0">
                <a:latin typeface="+mj-lt"/>
                <a:ea typeface="+mj-ea"/>
                <a:cs typeface="+mj-cs"/>
              </a:rPr>
              <a:t>様式７－２）</a:t>
            </a:r>
            <a:endParaRPr lang="ja-JP" altLang="en-US" sz="1500" dirty="0">
              <a:latin typeface="+mj-lt"/>
              <a:ea typeface="+mj-ea"/>
              <a:cs typeface="+mj-cs"/>
            </a:endParaRPr>
          </a:p>
        </p:txBody>
      </p:sp>
      <p:sp>
        <p:nvSpPr>
          <p:cNvPr id="9" name="正方形/長方形 8"/>
          <p:cNvSpPr/>
          <p:nvPr/>
        </p:nvSpPr>
        <p:spPr>
          <a:xfrm>
            <a:off x="265727" y="1479459"/>
            <a:ext cx="3198690" cy="2543354"/>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eaLnBrk="1" fontAlgn="auto" hangingPunct="1">
              <a:spcBef>
                <a:spcPts val="600"/>
              </a:spcBef>
              <a:spcAft>
                <a:spcPts val="0"/>
              </a:spcAft>
              <a:defRPr/>
            </a:pPr>
            <a:r>
              <a:rPr lang="ja-JP" altLang="en-US" sz="1200" smtClean="0">
                <a:solidFill>
                  <a:schemeClr val="tx1"/>
                </a:solidFill>
              </a:rPr>
              <a:t>・共同住宅という一般的な条件だけでなく、本施設特有の条件を踏まえて、その特徴や想定される運営上の課題、対応策・解決策等について、考えを記載してください。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・上記の考えを踏まえ、検討することが想定される事業の手法等を記載してください。</a:t>
            </a:r>
            <a:endParaRPr lang="en-US" altLang="ja-JP" sz="1200" smtClean="0">
              <a:solidFill>
                <a:schemeClr val="tx1"/>
              </a:solidFill>
            </a:endParaRPr>
          </a:p>
        </p:txBody>
      </p:sp>
    </p:spTree>
    <p:extLst>
      <p:ext uri="{BB962C8B-B14F-4D97-AF65-F5344CB8AC3E}">
        <p14:creationId xmlns:p14="http://schemas.microsoft.com/office/powerpoint/2010/main" val="4064292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514" y="276046"/>
            <a:ext cx="6985001" cy="647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smtClean="0"/>
              <a:t>若者のまち居場所づくり推進事業　民間活力導入可能性調査業務委託</a:t>
            </a:r>
            <a:r>
              <a:rPr lang="en-US" altLang="ja-JP" sz="1800" smtClean="0"/>
              <a:t/>
            </a:r>
            <a:br>
              <a:rPr lang="en-US" altLang="ja-JP" sz="1800" smtClean="0"/>
            </a:br>
            <a:r>
              <a:rPr lang="ja-JP" altLang="en-US" sz="1800" smtClean="0"/>
              <a:t>　　　　　　　　　　簡易評価型プロポーザル　説明資料</a:t>
            </a:r>
          </a:p>
        </p:txBody>
      </p:sp>
      <p:sp>
        <p:nvSpPr>
          <p:cNvPr id="5" name="正方形/長方形 4"/>
          <p:cNvSpPr/>
          <p:nvPr/>
        </p:nvSpPr>
        <p:spPr>
          <a:xfrm>
            <a:off x="0" y="923746"/>
            <a:ext cx="9144000" cy="44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正方形/長方形 6"/>
          <p:cNvSpPr/>
          <p:nvPr/>
        </p:nvSpPr>
        <p:spPr>
          <a:xfrm>
            <a:off x="71437" y="1155520"/>
            <a:ext cx="8893175" cy="5661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正方形/長方形 7"/>
          <p:cNvSpPr/>
          <p:nvPr/>
        </p:nvSpPr>
        <p:spPr>
          <a:xfrm>
            <a:off x="120830" y="1039634"/>
            <a:ext cx="5597390" cy="317500"/>
          </a:xfrm>
          <a:prstGeom prst="rect">
            <a:avLst/>
          </a:prstGeom>
          <a:gradFill>
            <a:gsLst>
              <a:gs pos="0">
                <a:schemeClr val="accent5">
                  <a:lumMod val="60000"/>
                  <a:lumOff val="40000"/>
                </a:schemeClr>
              </a:gs>
              <a:gs pos="25000">
                <a:schemeClr val="accent5">
                  <a:lumMod val="60000"/>
                  <a:lumOff val="40000"/>
                </a:schemeClr>
              </a:gs>
              <a:gs pos="100000">
                <a:schemeClr val="accent5">
                  <a:lumMod val="20000"/>
                  <a:lumOff val="80000"/>
                </a:schemeClr>
              </a:gs>
            </a:gsLst>
            <a:lin ang="16200000" scaled="1"/>
          </a:gradFill>
          <a:ln>
            <a:solidFill>
              <a:schemeClr val="accent5">
                <a:lumMod val="75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600">
                <a:solidFill>
                  <a:schemeClr val="tx1"/>
                </a:solidFill>
              </a:rPr>
              <a:t>本市の基本方針（案）及びスケジュールに対する意見・提案</a:t>
            </a:r>
            <a:endParaRPr lang="ja-JP" altLang="en-US" sz="1600" dirty="0">
              <a:solidFill>
                <a:schemeClr val="tx1"/>
              </a:solidFill>
            </a:endParaRPr>
          </a:p>
        </p:txBody>
      </p:sp>
      <p:sp>
        <p:nvSpPr>
          <p:cNvPr id="13" name="タイトル 1"/>
          <p:cNvSpPr txBox="1">
            <a:spLocks/>
          </p:cNvSpPr>
          <p:nvPr/>
        </p:nvSpPr>
        <p:spPr>
          <a:xfrm>
            <a:off x="7740650" y="565446"/>
            <a:ext cx="1511300" cy="360363"/>
          </a:xfrm>
          <a:prstGeom prst="rect">
            <a:avLst/>
          </a:prstGeom>
        </p:spPr>
        <p:txBody>
          <a:bodyPr anchor="ctr">
            <a:normAutofit/>
          </a:bodyPr>
          <a:lstStyle/>
          <a:p>
            <a:pPr algn="r" eaLnBrk="1" fontAlgn="auto" hangingPunct="1">
              <a:spcAft>
                <a:spcPts val="0"/>
              </a:spcAft>
              <a:defRPr/>
            </a:pPr>
            <a:r>
              <a:rPr lang="ja-JP" altLang="en-US" sz="1500">
                <a:latin typeface="+mj-lt"/>
                <a:ea typeface="+mj-ea"/>
                <a:cs typeface="+mj-cs"/>
              </a:rPr>
              <a:t>（</a:t>
            </a:r>
            <a:r>
              <a:rPr lang="ja-JP" altLang="en-US" sz="1500" smtClean="0">
                <a:latin typeface="+mj-lt"/>
                <a:ea typeface="+mj-ea"/>
                <a:cs typeface="+mj-cs"/>
              </a:rPr>
              <a:t>様式７－２）</a:t>
            </a:r>
            <a:endParaRPr lang="ja-JP" altLang="en-US" sz="1500" dirty="0">
              <a:latin typeface="+mj-lt"/>
              <a:ea typeface="+mj-ea"/>
              <a:cs typeface="+mj-cs"/>
            </a:endParaRPr>
          </a:p>
        </p:txBody>
      </p:sp>
      <p:sp>
        <p:nvSpPr>
          <p:cNvPr id="9" name="正方形/長方形 8"/>
          <p:cNvSpPr/>
          <p:nvPr/>
        </p:nvSpPr>
        <p:spPr>
          <a:xfrm>
            <a:off x="265727" y="1479459"/>
            <a:ext cx="3198690" cy="2543354"/>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eaLnBrk="1" fontAlgn="auto" hangingPunct="1">
              <a:spcBef>
                <a:spcPts val="600"/>
              </a:spcBef>
              <a:spcAft>
                <a:spcPts val="0"/>
              </a:spcAft>
              <a:defRPr/>
            </a:pPr>
            <a:r>
              <a:rPr lang="ja-JP" altLang="en-US" sz="1200" smtClean="0">
                <a:solidFill>
                  <a:schemeClr val="tx1"/>
                </a:solidFill>
              </a:rPr>
              <a:t>・別紙、「若者のまち居場所づくり推進事業　基本方針（案）」を熟読し、内容を十分理解したうえで、記載してください。</a:t>
            </a:r>
            <a:endParaRPr lang="en-US" altLang="ja-JP" sz="1200" smtClean="0">
              <a:solidFill>
                <a:schemeClr val="tx1"/>
              </a:solidFill>
            </a:endParaRPr>
          </a:p>
          <a:p>
            <a:pPr marL="87313" indent="-87313">
              <a:spcBef>
                <a:spcPts val="600"/>
              </a:spcBef>
              <a:defRPr/>
            </a:pPr>
            <a:r>
              <a:rPr lang="ja-JP" altLang="en-US" sz="1200" smtClean="0">
                <a:solidFill>
                  <a:schemeClr val="tx1"/>
                </a:solidFill>
              </a:rPr>
              <a:t>・基本方針（案）の前提となる本市のホームページに掲載されている「中心市街地活性化の取り組み」の内容を参考にして記載してください。</a:t>
            </a:r>
            <a:endParaRPr lang="en-US" altLang="ja-JP" sz="1200">
              <a:solidFill>
                <a:schemeClr val="tx1"/>
              </a:solidFill>
            </a:endParaRPr>
          </a:p>
          <a:p>
            <a:pPr marL="87313" indent="-87313">
              <a:spcBef>
                <a:spcPts val="600"/>
              </a:spcBef>
              <a:defRPr/>
            </a:pPr>
            <a:r>
              <a:rPr lang="en-US" altLang="ja-JP" sz="1200">
                <a:solidFill>
                  <a:srgbClr val="FF0000"/>
                </a:solidFill>
                <a:hlinkClick r:id="rId2"/>
              </a:rPr>
              <a:t>https://</a:t>
            </a:r>
            <a:r>
              <a:rPr lang="en-US" altLang="ja-JP" sz="1200" smtClean="0">
                <a:solidFill>
                  <a:srgbClr val="FF0000"/>
                </a:solidFill>
                <a:hlinkClick r:id="rId2"/>
              </a:rPr>
              <a:t>www.city.nagaoka.niigata.jp/shisei/cate08/chu-katu.html</a:t>
            </a:r>
            <a:endParaRPr lang="en-US" altLang="ja-JP" sz="1200" smtClean="0">
              <a:solidFill>
                <a:srgbClr val="FF0000"/>
              </a:solidFill>
            </a:endParaRPr>
          </a:p>
        </p:txBody>
      </p:sp>
    </p:spTree>
    <p:extLst>
      <p:ext uri="{BB962C8B-B14F-4D97-AF65-F5344CB8AC3E}">
        <p14:creationId xmlns:p14="http://schemas.microsoft.com/office/powerpoint/2010/main" val="2711360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514" y="276046"/>
            <a:ext cx="6985001" cy="647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smtClean="0"/>
              <a:t>若者のまち居場所づくり推進事業　民間活力導入可能性調査業務委託</a:t>
            </a:r>
            <a:r>
              <a:rPr lang="en-US" altLang="ja-JP" sz="1800" smtClean="0"/>
              <a:t/>
            </a:r>
            <a:br>
              <a:rPr lang="en-US" altLang="ja-JP" sz="1800" smtClean="0"/>
            </a:br>
            <a:r>
              <a:rPr lang="ja-JP" altLang="en-US" sz="1800" smtClean="0"/>
              <a:t>　　　　　　　　　　簡易評価型プロポーザル　説明資料</a:t>
            </a:r>
          </a:p>
        </p:txBody>
      </p:sp>
      <p:sp>
        <p:nvSpPr>
          <p:cNvPr id="5" name="正方形/長方形 4"/>
          <p:cNvSpPr/>
          <p:nvPr/>
        </p:nvSpPr>
        <p:spPr>
          <a:xfrm>
            <a:off x="0" y="923746"/>
            <a:ext cx="9144000" cy="44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正方形/長方形 6"/>
          <p:cNvSpPr/>
          <p:nvPr/>
        </p:nvSpPr>
        <p:spPr>
          <a:xfrm>
            <a:off x="71437" y="1155520"/>
            <a:ext cx="8893175" cy="5661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正方形/長方形 7"/>
          <p:cNvSpPr/>
          <p:nvPr/>
        </p:nvSpPr>
        <p:spPr>
          <a:xfrm>
            <a:off x="120830" y="1039634"/>
            <a:ext cx="4103440" cy="317500"/>
          </a:xfrm>
          <a:prstGeom prst="rect">
            <a:avLst/>
          </a:prstGeom>
          <a:gradFill>
            <a:gsLst>
              <a:gs pos="0">
                <a:schemeClr val="accent5">
                  <a:lumMod val="60000"/>
                  <a:lumOff val="40000"/>
                </a:schemeClr>
              </a:gs>
              <a:gs pos="25000">
                <a:schemeClr val="accent5">
                  <a:lumMod val="60000"/>
                  <a:lumOff val="40000"/>
                </a:schemeClr>
              </a:gs>
              <a:gs pos="100000">
                <a:schemeClr val="accent5">
                  <a:lumMod val="20000"/>
                  <a:lumOff val="80000"/>
                </a:schemeClr>
              </a:gs>
            </a:gsLst>
            <a:lin ang="16200000" scaled="1"/>
          </a:gradFill>
          <a:ln>
            <a:solidFill>
              <a:schemeClr val="accent5">
                <a:lumMod val="75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sz="1600" smtClean="0">
                <a:solidFill>
                  <a:schemeClr val="tx1"/>
                </a:solidFill>
              </a:rPr>
              <a:t>業務スケジュールと効率的な業務の進め方</a:t>
            </a:r>
            <a:endParaRPr lang="ja-JP" altLang="en-US" sz="1600" dirty="0">
              <a:solidFill>
                <a:schemeClr val="tx1"/>
              </a:solidFill>
            </a:endParaRPr>
          </a:p>
        </p:txBody>
      </p:sp>
      <p:sp>
        <p:nvSpPr>
          <p:cNvPr id="13" name="タイトル 1"/>
          <p:cNvSpPr txBox="1">
            <a:spLocks/>
          </p:cNvSpPr>
          <p:nvPr/>
        </p:nvSpPr>
        <p:spPr>
          <a:xfrm>
            <a:off x="7740650" y="565446"/>
            <a:ext cx="1511300" cy="360363"/>
          </a:xfrm>
          <a:prstGeom prst="rect">
            <a:avLst/>
          </a:prstGeom>
        </p:spPr>
        <p:txBody>
          <a:bodyPr anchor="ctr">
            <a:normAutofit/>
          </a:bodyPr>
          <a:lstStyle/>
          <a:p>
            <a:pPr algn="r" eaLnBrk="1" fontAlgn="auto" hangingPunct="1">
              <a:spcAft>
                <a:spcPts val="0"/>
              </a:spcAft>
              <a:defRPr/>
            </a:pPr>
            <a:r>
              <a:rPr lang="ja-JP" altLang="en-US" sz="1500">
                <a:latin typeface="+mj-lt"/>
                <a:ea typeface="+mj-ea"/>
                <a:cs typeface="+mj-cs"/>
              </a:rPr>
              <a:t>（</a:t>
            </a:r>
            <a:r>
              <a:rPr lang="ja-JP" altLang="en-US" sz="1500" smtClean="0">
                <a:latin typeface="+mj-lt"/>
                <a:ea typeface="+mj-ea"/>
                <a:cs typeface="+mj-cs"/>
              </a:rPr>
              <a:t>様式７－３）</a:t>
            </a:r>
            <a:endParaRPr lang="ja-JP" altLang="en-US" sz="1500" dirty="0">
              <a:latin typeface="+mj-lt"/>
              <a:ea typeface="+mj-ea"/>
              <a:cs typeface="+mj-cs"/>
            </a:endParaRPr>
          </a:p>
        </p:txBody>
      </p:sp>
      <p:sp>
        <p:nvSpPr>
          <p:cNvPr id="9" name="正方形/長方形 8"/>
          <p:cNvSpPr/>
          <p:nvPr/>
        </p:nvSpPr>
        <p:spPr>
          <a:xfrm>
            <a:off x="265727" y="1479459"/>
            <a:ext cx="3198690" cy="2543354"/>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7313" indent="-87313" eaLnBrk="1" fontAlgn="auto" hangingPunct="1">
              <a:spcBef>
                <a:spcPts val="600"/>
              </a:spcBef>
              <a:spcAft>
                <a:spcPts val="0"/>
              </a:spcAft>
              <a:defRPr/>
            </a:pPr>
            <a:r>
              <a:rPr lang="ja-JP" altLang="en-US" sz="1200" smtClean="0">
                <a:solidFill>
                  <a:schemeClr val="tx1"/>
                </a:solidFill>
              </a:rPr>
              <a:t>・参加説明書「５　業務内容」に記載している業務をスケジュール</a:t>
            </a:r>
            <a:r>
              <a:rPr lang="ja-JP" altLang="en-US" sz="1200">
                <a:solidFill>
                  <a:schemeClr val="tx1"/>
                </a:solidFill>
              </a:rPr>
              <a:t>に</a:t>
            </a:r>
            <a:r>
              <a:rPr lang="ja-JP" altLang="en-US" sz="1200" smtClean="0">
                <a:solidFill>
                  <a:schemeClr val="tx1"/>
                </a:solidFill>
              </a:rPr>
              <a:t>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・本業務を効率的に進めるうえでの課題や留意点を記載してください。</a:t>
            </a:r>
            <a:endParaRPr lang="en-US" altLang="ja-JP" sz="1200" smtClean="0">
              <a:solidFill>
                <a:schemeClr val="tx1"/>
              </a:solidFill>
            </a:endParaRPr>
          </a:p>
          <a:p>
            <a:pPr marL="87313" indent="-87313" eaLnBrk="1" fontAlgn="auto" hangingPunct="1">
              <a:spcBef>
                <a:spcPts val="600"/>
              </a:spcBef>
              <a:spcAft>
                <a:spcPts val="0"/>
              </a:spcAft>
              <a:defRPr/>
            </a:pPr>
            <a:r>
              <a:rPr lang="ja-JP" altLang="en-US" sz="1200" smtClean="0">
                <a:solidFill>
                  <a:schemeClr val="tx1"/>
                </a:solidFill>
              </a:rPr>
              <a:t>・令和２年１０月末までに、報告書の素案とその概要版（本市の内部検討用）を作成することに留意してください。</a:t>
            </a:r>
            <a:endParaRPr lang="en-US" altLang="ja-JP" sz="1200">
              <a:solidFill>
                <a:schemeClr val="tx1"/>
              </a:solidFill>
            </a:endParaRPr>
          </a:p>
        </p:txBody>
      </p:sp>
    </p:spTree>
    <p:extLst>
      <p:ext uri="{BB962C8B-B14F-4D97-AF65-F5344CB8AC3E}">
        <p14:creationId xmlns:p14="http://schemas.microsoft.com/office/powerpoint/2010/main" val="1729290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661</TotalTime>
  <Words>635</Words>
  <Application>Microsoft Office PowerPoint</Application>
  <PresentationFormat>画面に合わせる (4:3)</PresentationFormat>
  <Paragraphs>44</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ＭＳ Ｐゴシック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長岡市役所</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長岡市役所</dc:creator>
  <cp:lastModifiedBy>長岡市役所</cp:lastModifiedBy>
  <cp:revision>62</cp:revision>
  <cp:lastPrinted>2020-04-08T09:48:43Z</cp:lastPrinted>
  <dcterms:created xsi:type="dcterms:W3CDTF">2020-03-13T06:28:25Z</dcterms:created>
  <dcterms:modified xsi:type="dcterms:W3CDTF">2020-04-08T09:48:51Z</dcterms:modified>
</cp:coreProperties>
</file>