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2C63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ja-JP"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  <a:cs typeface="+mn-cs"/>
              </a:defRPr>
            </a:pPr>
            <a:r>
              <a:rPr lang="ja-JP"/>
              <a:t>売上高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6.516992606833158E-2"/>
          <c:y val="0.20713507409024937"/>
          <c:w val="0.92077734661495847"/>
          <c:h val="0.542338331938872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事業１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lang="ja-JP" sz="1197" b="0" i="0" u="none" strike="noStrike" kern="1200" baseline="0">
                    <a:solidFill>
                      <a:schemeClr val="tx1"/>
                    </a:solidFill>
                    <a:latin typeface="+mj-ea"/>
                    <a:ea typeface="+mj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0_);[Red]\(0\)</c:formatCode>
                <c:ptCount val="11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  <c:pt idx="3">
                  <c:v>2027</c:v>
                </c:pt>
                <c:pt idx="4">
                  <c:v>2028</c:v>
                </c:pt>
                <c:pt idx="5">
                  <c:v>2029</c:v>
                </c:pt>
                <c:pt idx="6">
                  <c:v>2030</c:v>
                </c:pt>
                <c:pt idx="7">
                  <c:v>2031</c:v>
                </c:pt>
                <c:pt idx="8">
                  <c:v>2032</c:v>
                </c:pt>
                <c:pt idx="9">
                  <c:v>2033</c:v>
                </c:pt>
                <c:pt idx="10">
                  <c:v>2034</c:v>
                </c:pt>
              </c:numCache>
            </c:numRef>
          </c:cat>
          <c:val>
            <c:numRef>
              <c:f>Sheet1!$B$2:$B$12</c:f>
              <c:numCache>
                <c:formatCode>0</c:formatCode>
                <c:ptCount val="11"/>
                <c:pt idx="0">
                  <c:v>40</c:v>
                </c:pt>
                <c:pt idx="1">
                  <c:v>42.400000000000006</c:v>
                </c:pt>
                <c:pt idx="2">
                  <c:v>44.94400000000001</c:v>
                </c:pt>
                <c:pt idx="3">
                  <c:v>47.640640000000012</c:v>
                </c:pt>
                <c:pt idx="4">
                  <c:v>50.499078400000016</c:v>
                </c:pt>
                <c:pt idx="5">
                  <c:v>53.529023104000018</c:v>
                </c:pt>
                <c:pt idx="6">
                  <c:v>56.740764490240025</c:v>
                </c:pt>
                <c:pt idx="7">
                  <c:v>60.145210359654428</c:v>
                </c:pt>
                <c:pt idx="8">
                  <c:v>63.7539229812337</c:v>
                </c:pt>
                <c:pt idx="9">
                  <c:v>67.579158360107726</c:v>
                </c:pt>
                <c:pt idx="10">
                  <c:v>71.633907861714192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E4-422D-9950-4918CE6711F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事業２</c:v>
                </c:pt>
              </c:strCache>
            </c:strRef>
          </c:tx>
          <c:spPr>
            <a:solidFill>
              <a:schemeClr val="bg1">
                <a:lumMod val="9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lang="ja-JP" sz="1197" b="0" i="0" u="none" strike="noStrike" kern="1200" baseline="0">
                    <a:solidFill>
                      <a:schemeClr val="tx1"/>
                    </a:solidFill>
                    <a:latin typeface="+mj-ea"/>
                    <a:ea typeface="+mj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0_);[Red]\(0\)</c:formatCode>
                <c:ptCount val="11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  <c:pt idx="3">
                  <c:v>2027</c:v>
                </c:pt>
                <c:pt idx="4">
                  <c:v>2028</c:v>
                </c:pt>
                <c:pt idx="5">
                  <c:v>2029</c:v>
                </c:pt>
                <c:pt idx="6">
                  <c:v>2030</c:v>
                </c:pt>
                <c:pt idx="7">
                  <c:v>2031</c:v>
                </c:pt>
                <c:pt idx="8">
                  <c:v>2032</c:v>
                </c:pt>
                <c:pt idx="9">
                  <c:v>2033</c:v>
                </c:pt>
                <c:pt idx="10">
                  <c:v>2034</c:v>
                </c:pt>
              </c:numCache>
            </c:numRef>
          </c:cat>
          <c:val>
            <c:numRef>
              <c:f>Sheet1!$C$2:$C$12</c:f>
              <c:numCache>
                <c:formatCode>0</c:formatCode>
                <c:ptCount val="11"/>
                <c:pt idx="0">
                  <c:v>10</c:v>
                </c:pt>
                <c:pt idx="1">
                  <c:v>12</c:v>
                </c:pt>
                <c:pt idx="2">
                  <c:v>14.399999999999999</c:v>
                </c:pt>
                <c:pt idx="3">
                  <c:v>17.279999999999998</c:v>
                </c:pt>
                <c:pt idx="4">
                  <c:v>20.735999999999997</c:v>
                </c:pt>
                <c:pt idx="5">
                  <c:v>24.883199999999995</c:v>
                </c:pt>
                <c:pt idx="6">
                  <c:v>29.859839999999991</c:v>
                </c:pt>
                <c:pt idx="7">
                  <c:v>35.831807999999988</c:v>
                </c:pt>
                <c:pt idx="8">
                  <c:v>42.998169599999983</c:v>
                </c:pt>
                <c:pt idx="9">
                  <c:v>51.597803519999978</c:v>
                </c:pt>
                <c:pt idx="10">
                  <c:v>61.917364223999968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AE4-422D-9950-4918CE6711F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事業3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lang="ja-JP" sz="1197" b="0" i="0" u="none" strike="noStrike" kern="1200" baseline="0">
                    <a:solidFill>
                      <a:schemeClr val="tx1"/>
                    </a:solidFill>
                    <a:latin typeface="+mj-ea"/>
                    <a:ea typeface="+mj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0_);[Red]\(0\)</c:formatCode>
                <c:ptCount val="11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  <c:pt idx="3">
                  <c:v>2027</c:v>
                </c:pt>
                <c:pt idx="4">
                  <c:v>2028</c:v>
                </c:pt>
                <c:pt idx="5">
                  <c:v>2029</c:v>
                </c:pt>
                <c:pt idx="6">
                  <c:v>2030</c:v>
                </c:pt>
                <c:pt idx="7">
                  <c:v>2031</c:v>
                </c:pt>
                <c:pt idx="8">
                  <c:v>2032</c:v>
                </c:pt>
                <c:pt idx="9">
                  <c:v>2033</c:v>
                </c:pt>
                <c:pt idx="10">
                  <c:v>2034</c:v>
                </c:pt>
              </c:numCache>
            </c:numRef>
          </c:cat>
          <c:val>
            <c:numRef>
              <c:f>Sheet1!$D$2:$D$12</c:f>
              <c:numCache>
                <c:formatCode>0</c:formatCode>
                <c:ptCount val="11"/>
                <c:pt idx="0">
                  <c:v>10</c:v>
                </c:pt>
                <c:pt idx="1">
                  <c:v>10.5</c:v>
                </c:pt>
                <c:pt idx="2">
                  <c:v>11.025</c:v>
                </c:pt>
                <c:pt idx="3">
                  <c:v>11.576250000000002</c:v>
                </c:pt>
                <c:pt idx="4">
                  <c:v>12.155062500000001</c:v>
                </c:pt>
                <c:pt idx="5">
                  <c:v>12.762815625000002</c:v>
                </c:pt>
                <c:pt idx="6">
                  <c:v>13.400956406250003</c:v>
                </c:pt>
                <c:pt idx="7">
                  <c:v>14.071004226562504</c:v>
                </c:pt>
                <c:pt idx="8">
                  <c:v>14.774554437890631</c:v>
                </c:pt>
                <c:pt idx="9">
                  <c:v>15.513282159785163</c:v>
                </c:pt>
                <c:pt idx="10">
                  <c:v>16.288946267774421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AE4-422D-9950-4918CE6711F1}"/>
            </c:ext>
          </c:extLst>
        </c:ser>
        <c:ser>
          <c:idx val="3"/>
          <c:order val="3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numRef>
              <c:f>Sheet1!$A$2:$A$12</c:f>
              <c:numCache>
                <c:formatCode>0_);[Red]\(0\)</c:formatCode>
                <c:ptCount val="11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  <c:pt idx="3">
                  <c:v>2027</c:v>
                </c:pt>
                <c:pt idx="4">
                  <c:v>2028</c:v>
                </c:pt>
                <c:pt idx="5">
                  <c:v>2029</c:v>
                </c:pt>
                <c:pt idx="6">
                  <c:v>2030</c:v>
                </c:pt>
                <c:pt idx="7">
                  <c:v>2031</c:v>
                </c:pt>
                <c:pt idx="8">
                  <c:v>2032</c:v>
                </c:pt>
                <c:pt idx="9">
                  <c:v>2033</c:v>
                </c:pt>
                <c:pt idx="10">
                  <c:v>2034</c:v>
                </c:pt>
              </c:numCache>
            </c:num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AE4-422D-9950-4918CE6711F1}"/>
            </c:ext>
          </c:extLst>
        </c:ser>
        <c:ser>
          <c:idx val="4"/>
          <c:order val="4"/>
          <c:tx>
            <c:strRef>
              <c:f>Sheet1!$E$1</c:f>
              <c:strCache>
                <c:ptCount val="1"/>
                <c:pt idx="0">
                  <c:v>合計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lang="ja-JP" sz="1197" b="0" i="0" u="none" strike="noStrike" kern="1200" baseline="0">
                    <a:solidFill>
                      <a:schemeClr val="tx1"/>
                    </a:solidFill>
                    <a:latin typeface="+mj-ea"/>
                    <a:ea typeface="+mj-ea"/>
                    <a:cs typeface="+mn-cs"/>
                  </a:defRPr>
                </a:pPr>
                <a:endParaRPr lang="ja-JP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0_);[Red]\(0\)</c:formatCode>
                <c:ptCount val="11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  <c:pt idx="3">
                  <c:v>2027</c:v>
                </c:pt>
                <c:pt idx="4">
                  <c:v>2028</c:v>
                </c:pt>
                <c:pt idx="5">
                  <c:v>2029</c:v>
                </c:pt>
                <c:pt idx="6">
                  <c:v>2030</c:v>
                </c:pt>
                <c:pt idx="7">
                  <c:v>2031</c:v>
                </c:pt>
                <c:pt idx="8">
                  <c:v>2032</c:v>
                </c:pt>
                <c:pt idx="9">
                  <c:v>2033</c:v>
                </c:pt>
                <c:pt idx="10">
                  <c:v>2034</c:v>
                </c:pt>
              </c:numCache>
            </c:numRef>
          </c:cat>
          <c:val>
            <c:numRef>
              <c:f>Sheet1!$E$2:$E$12</c:f>
              <c:numCache>
                <c:formatCode>0</c:formatCode>
                <c:ptCount val="11"/>
                <c:pt idx="0">
                  <c:v>60</c:v>
                </c:pt>
                <c:pt idx="1">
                  <c:v>64.900000000000006</c:v>
                </c:pt>
                <c:pt idx="2">
                  <c:v>70.369000000000014</c:v>
                </c:pt>
                <c:pt idx="3">
                  <c:v>76.496890000000008</c:v>
                </c:pt>
                <c:pt idx="4">
                  <c:v>83.39014090000002</c:v>
                </c:pt>
                <c:pt idx="5">
                  <c:v>91.175038729000022</c:v>
                </c:pt>
                <c:pt idx="6">
                  <c:v>100.00156089649002</c:v>
                </c:pt>
                <c:pt idx="7">
                  <c:v>110.04802258621692</c:v>
                </c:pt>
                <c:pt idx="8">
                  <c:v>121.52664701912431</c:v>
                </c:pt>
                <c:pt idx="9">
                  <c:v>134.69024403989289</c:v>
                </c:pt>
                <c:pt idx="10">
                  <c:v>149.84021835348858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AE4-422D-9950-4918CE6711F1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618949728"/>
        <c:axId val="1618959328"/>
      </c:barChart>
      <c:catAx>
        <c:axId val="1618949728"/>
        <c:scaling>
          <c:orientation val="minMax"/>
        </c:scaling>
        <c:delete val="0"/>
        <c:axPos val="b"/>
        <c:numFmt formatCode="0_);[Red]\(0\)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  <a:cs typeface="+mn-cs"/>
              </a:defRPr>
            </a:pPr>
            <a:endParaRPr lang="ja-JP"/>
          </a:p>
        </c:txPr>
        <c:crossAx val="1618959328"/>
        <c:crosses val="autoZero"/>
        <c:auto val="1"/>
        <c:lblAlgn val="ctr"/>
        <c:lblOffset val="100"/>
        <c:noMultiLvlLbl val="0"/>
      </c:catAx>
      <c:valAx>
        <c:axId val="1618959328"/>
        <c:scaling>
          <c:orientation val="minMax"/>
          <c:max val="2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  <a:cs typeface="+mn-cs"/>
              </a:defRPr>
            </a:pPr>
            <a:endParaRPr lang="ja-JP"/>
          </a:p>
        </c:txPr>
        <c:crossAx val="16189497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egendEntry>
        <c:idx val="3"/>
        <c:delete val="1"/>
      </c:legendEntry>
      <c:legendEntry>
        <c:idx val="4"/>
        <c:delete val="1"/>
      </c:legendEntry>
      <c:layout>
        <c:manualLayout>
          <c:xMode val="edge"/>
          <c:yMode val="edge"/>
          <c:x val="8.0380450451697671E-2"/>
          <c:y val="0.22974713247473005"/>
          <c:w val="0.31943621008559653"/>
          <c:h val="8.29019447354302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+mj-ea"/>
          <a:ea typeface="+mj-ea"/>
        </a:defRPr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F218E2D-D322-2852-7156-625F29E9A2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5754E64-AE80-C4B0-E095-FDA2901E7D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350558E-71BC-DBDD-B860-58F6B744A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403DC-B1B3-440E-98F4-78F6DEBCB418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43B5E1C-50D8-E613-4EAD-B95B16415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B4B6C6E-19F9-8E60-DB4B-80A5C1B11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A1A-0141-4F42-9E96-7CE2944380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3398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036A3E-D586-AFFB-A228-ED365110E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E287B15-29DC-3CF6-44FA-9AA7C1C188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4847A44-34DC-33C0-4347-31F5B9176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403DC-B1B3-440E-98F4-78F6DEBCB418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EB9356F-96F6-D557-820A-488BEBBA7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64FD22-E228-3F0B-2939-E7D2F2E8A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A1A-0141-4F42-9E96-7CE2944380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109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5D4F5F6-3DF1-C581-B752-F6F7A14BA6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2301CCF-154F-2220-7F95-7E060F628C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4CE3A57-C72A-088A-60E8-E95B5AFD4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403DC-B1B3-440E-98F4-78F6DEBCB418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9938B3C-ECF2-7CE0-9C91-2D54BF9EC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A2186FD-E0E7-E918-7371-3F69154CB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A1A-0141-4F42-9E96-7CE2944380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6083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2DE3EB3-3762-32D9-1B61-8FC1E0ED7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DBD0D57-A6FE-EFC9-5B79-F95330ABB4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BBB7195-D90B-A5F7-A817-2791479F2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403DC-B1B3-440E-98F4-78F6DEBCB418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DDCA505-2B0B-8DDB-45EF-E699F9E57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32615B8-2617-1F03-9F26-F7DEA8CC4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A1A-0141-4F42-9E96-7CE2944380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9065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E24A56-1D3E-4ABD-2FFC-DDBEAA1BF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2147A34-5180-F7A1-7495-E7C8965505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E061BC-5C37-EA64-7F16-F29BF7A88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403DC-B1B3-440E-98F4-78F6DEBCB418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973C7B5-13B0-3AA5-1AC5-7C50FB732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D9C3492-F35E-44CE-862D-DEF10DEF7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A1A-0141-4F42-9E96-7CE2944380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7178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12EBB5-B85E-B428-BF3C-CC990EA20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87CE7B3-6507-2B9F-7500-66805E3B94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334EAA4-E118-3FCB-DC80-7FBB312830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9CE0341-D1A4-714C-0809-3B1510F91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403DC-B1B3-440E-98F4-78F6DEBCB418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FF25FF0-81BE-FE67-77CF-5CE114864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B620F9C-74A5-B4F8-304F-914FDDF8B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A1A-0141-4F42-9E96-7CE2944380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6639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DAAE31-E094-D562-5BEF-422D962C0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F7D073E-3A00-0391-3DEA-821B6D9722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0B62CA1-027C-837C-5BEC-F781D4A283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4F0B822-D49A-1CC8-B538-C541AB8644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73A5376-656D-C71D-4512-1D1AE2F44A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C6A8D47-DE5F-9D3E-3C68-9EAE1CEF7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403DC-B1B3-440E-98F4-78F6DEBCB418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C851D7D-51DA-6274-D497-62858258A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BE3ACF0-627D-91C6-F2F5-C29490B38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A1A-0141-4F42-9E96-7CE2944380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3243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0D74B66-1649-3CDB-C613-140AF96EA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FD574B7-FC31-0629-A627-EDCD5363F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403DC-B1B3-440E-98F4-78F6DEBCB418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45DA15C-81A4-D070-F2B2-4BFB73010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A4E9BF4-9093-CF27-CE9E-2D62BFA96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A1A-0141-4F42-9E96-7CE2944380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5826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F0FACA3-D9E9-3C1B-9706-C7DAD8587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403DC-B1B3-440E-98F4-78F6DEBCB418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4B39B3A-67D5-D77B-FACF-B3483F947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A6F331F-79DE-922C-1B94-ABFB28182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A1A-0141-4F42-9E96-7CE2944380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7136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7DBEC7-5B94-E5BE-7BC2-F77B0AE9D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5753F2B-F149-809E-7EC6-C91B452BF8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30A402A-7A95-30ED-863A-D71C00C00E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1DA7801-00BA-E4D1-F7E2-035267598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403DC-B1B3-440E-98F4-78F6DEBCB418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2A490F4-6545-1361-9A76-94E576113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6886AC5-F3D0-D43A-3163-869739CA6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A1A-0141-4F42-9E96-7CE2944380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0666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3021E7-9D4D-6B97-ABF2-CBD69DFA4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C4F9CDD-1F8D-5EE3-1B40-5C3772F1E2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3EB86DC-F12B-3DA5-3F6F-004A4A0722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653672B-2581-D3BD-1F49-77A844763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403DC-B1B3-440E-98F4-78F6DEBCB418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A343EE7-8593-D6E6-9476-27584714B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0AB6E9E-BED4-8CFC-18FD-31AF695EB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A1A-0141-4F42-9E96-7CE2944380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9100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C05BF4A-B3CE-A06D-13E6-8AA769DCE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1F4E5B6-5298-D056-7A77-5C2BBFDF35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A3FF2A1-9A92-485F-CC0B-1F4F3D722E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403DC-B1B3-440E-98F4-78F6DEBCB418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2CE5B68-AC67-403A-7BE6-AF034E6909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54D8BA9-CB36-BF4A-EA4B-CF1461FBB4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C02A1A-0141-4F42-9E96-7CE2944380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4617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C1C07B9-2133-EE47-95F7-C174517AE18D}"/>
              </a:ext>
            </a:extLst>
          </p:cNvPr>
          <p:cNvSpPr/>
          <p:nvPr/>
        </p:nvSpPr>
        <p:spPr>
          <a:xfrm>
            <a:off x="1" y="0"/>
            <a:ext cx="3251199" cy="584200"/>
          </a:xfrm>
          <a:prstGeom prst="rect">
            <a:avLst/>
          </a:prstGeom>
          <a:solidFill>
            <a:srgbClr val="2C63B6"/>
          </a:solidFill>
          <a:ln>
            <a:solidFill>
              <a:srgbClr val="2C63B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ながおか</a:t>
            </a:r>
            <a:r>
              <a:rPr lang="ja-JP" altLang="en-US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革新的成長</a:t>
            </a:r>
            <a:r>
              <a:rPr kumimoji="1" lang="ja-JP" altLang="en-US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宣言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FD42F1B-AF02-C02C-6BF3-A5A4D5A75D18}"/>
              </a:ext>
            </a:extLst>
          </p:cNvPr>
          <p:cNvSpPr/>
          <p:nvPr/>
        </p:nvSpPr>
        <p:spPr>
          <a:xfrm>
            <a:off x="3251199" y="0"/>
            <a:ext cx="8940800" cy="584200"/>
          </a:xfrm>
          <a:prstGeom prst="rect">
            <a:avLst/>
          </a:prstGeom>
          <a:solidFill>
            <a:schemeClr val="bg1"/>
          </a:solidFill>
          <a:ln>
            <a:solidFill>
              <a:srgbClr val="2C63B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>
              <a:solidFill>
                <a:srgbClr val="2C63B6"/>
              </a:solidFill>
            </a:endParaRPr>
          </a:p>
        </p:txBody>
      </p:sp>
      <p:sp>
        <p:nvSpPr>
          <p:cNvPr id="6" name="タイトル 2">
            <a:extLst>
              <a:ext uri="{FF2B5EF4-FFF2-40B4-BE49-F238E27FC236}">
                <a16:creationId xmlns:a16="http://schemas.microsoft.com/office/drawing/2014/main" id="{36C4FD00-AB48-E10C-0497-1160BFC1457D}"/>
              </a:ext>
            </a:extLst>
          </p:cNvPr>
          <p:cNvSpPr txBox="1">
            <a:spLocks/>
          </p:cNvSpPr>
          <p:nvPr/>
        </p:nvSpPr>
        <p:spPr>
          <a:xfrm>
            <a:off x="3251201" y="35414"/>
            <a:ext cx="8940800" cy="507009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3200" b="1" dirty="0">
                <a:solidFill>
                  <a:srgbClr val="2C63B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株式会社○○○○（○○業）</a:t>
            </a:r>
          </a:p>
        </p:txBody>
      </p:sp>
      <p:sp>
        <p:nvSpPr>
          <p:cNvPr id="7" name="楕円 6">
            <a:extLst>
              <a:ext uri="{FF2B5EF4-FFF2-40B4-BE49-F238E27FC236}">
                <a16:creationId xmlns:a16="http://schemas.microsoft.com/office/drawing/2014/main" id="{2D6DA084-25E3-BE00-C046-8F9844CE0DA9}"/>
              </a:ext>
            </a:extLst>
          </p:cNvPr>
          <p:cNvSpPr/>
          <p:nvPr/>
        </p:nvSpPr>
        <p:spPr>
          <a:xfrm>
            <a:off x="1049599" y="727866"/>
            <a:ext cx="1152000" cy="1152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企業ロゴ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CA5803C-9D88-D11D-7183-C1F73E7C9B90}"/>
              </a:ext>
            </a:extLst>
          </p:cNvPr>
          <p:cNvSpPr/>
          <p:nvPr/>
        </p:nvSpPr>
        <p:spPr>
          <a:xfrm>
            <a:off x="0" y="2676582"/>
            <a:ext cx="3251199" cy="4198621"/>
          </a:xfrm>
          <a:prstGeom prst="rect">
            <a:avLst/>
          </a:prstGeom>
          <a:solidFill>
            <a:srgbClr val="2C63B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17">
            <a:extLst>
              <a:ext uri="{FF2B5EF4-FFF2-40B4-BE49-F238E27FC236}">
                <a16:creationId xmlns:a16="http://schemas.microsoft.com/office/drawing/2014/main" id="{875FCCC8-12F2-2E68-188F-8CFFD53B5E20}"/>
              </a:ext>
            </a:extLst>
          </p:cNvPr>
          <p:cNvSpPr txBox="1"/>
          <p:nvPr/>
        </p:nvSpPr>
        <p:spPr>
          <a:xfrm>
            <a:off x="94444" y="4831040"/>
            <a:ext cx="2808312" cy="1724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41288" indent="-131763" algn="l">
              <a:lnSpc>
                <a:spcPts val="1620"/>
              </a:lnSpc>
            </a:pPr>
            <a:r>
              <a:rPr kumimoji="1" lang="ja-JP" altLang="en-US" sz="1100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〇本社所在地：</a:t>
            </a:r>
            <a:r>
              <a:rPr lang="ja-JP" altLang="en-US" sz="1100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〇〇〇</a:t>
            </a:r>
            <a:endParaRPr kumimoji="1" lang="en-US" altLang="ja-JP" sz="1100" dirty="0">
              <a:solidFill>
                <a:schemeClr val="bg1"/>
              </a:solidFill>
              <a:latin typeface="+mn-ea"/>
              <a:cs typeface="Meiryo UI" panose="020B0604030504040204" pitchFamily="50" charset="-128"/>
            </a:endParaRPr>
          </a:p>
          <a:p>
            <a:pPr marL="141288" indent="-131763" algn="l">
              <a:lnSpc>
                <a:spcPts val="1620"/>
              </a:lnSpc>
            </a:pPr>
            <a:r>
              <a:rPr kumimoji="1" lang="ja-JP" altLang="en-US" sz="1100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〇事業概要：</a:t>
            </a:r>
            <a:r>
              <a:rPr lang="ja-JP" altLang="en-US" sz="1100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〇〇〇</a:t>
            </a:r>
            <a:endParaRPr kumimoji="1" lang="ja-JP" altLang="en-US" sz="1100" dirty="0">
              <a:solidFill>
                <a:schemeClr val="bg1"/>
              </a:solidFill>
              <a:latin typeface="+mn-ea"/>
              <a:cs typeface="Meiryo UI" panose="020B0604030504040204" pitchFamily="50" charset="-128"/>
            </a:endParaRPr>
          </a:p>
          <a:p>
            <a:pPr marL="141288" indent="-131763" algn="l">
              <a:lnSpc>
                <a:spcPts val="1620"/>
              </a:lnSpc>
            </a:pPr>
            <a:r>
              <a:rPr kumimoji="1" lang="ja-JP" altLang="en-US" sz="1100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〇常時使用する従業員：</a:t>
            </a:r>
            <a:r>
              <a:rPr lang="ja-JP" altLang="en-US" sz="1100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〇〇〇</a:t>
            </a:r>
            <a:r>
              <a:rPr kumimoji="1" lang="ja-JP" altLang="en-US" sz="1100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名</a:t>
            </a:r>
            <a:endParaRPr kumimoji="1" lang="en-US" altLang="ja-JP" sz="1100" dirty="0">
              <a:solidFill>
                <a:schemeClr val="bg1"/>
              </a:solidFill>
              <a:latin typeface="+mn-ea"/>
              <a:cs typeface="Meiryo UI" panose="020B0604030504040204" pitchFamily="50" charset="-128"/>
            </a:endParaRPr>
          </a:p>
          <a:p>
            <a:pPr marL="141288" indent="-131763" algn="l">
              <a:lnSpc>
                <a:spcPts val="1620"/>
              </a:lnSpc>
            </a:pPr>
            <a:r>
              <a:rPr kumimoji="1" lang="ja-JP" altLang="en-US" sz="900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　（</a:t>
            </a:r>
            <a:r>
              <a:rPr lang="en-US" altLang="ja-JP" sz="900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202</a:t>
            </a:r>
            <a:r>
              <a:rPr kumimoji="1" lang="ja-JP" altLang="en-US" sz="900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〇年〇月</a:t>
            </a:r>
            <a:r>
              <a:rPr lang="ja-JP" altLang="en-US" sz="900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時点</a:t>
            </a:r>
            <a:r>
              <a:rPr kumimoji="1" lang="ja-JP" altLang="en-US" sz="900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）</a:t>
            </a:r>
            <a:endParaRPr kumimoji="1" lang="ja-JP" altLang="en-US" sz="1100" dirty="0">
              <a:solidFill>
                <a:schemeClr val="bg1"/>
              </a:solidFill>
              <a:latin typeface="+mn-ea"/>
              <a:cs typeface="Meiryo UI" panose="020B0604030504040204" pitchFamily="50" charset="-128"/>
            </a:endParaRPr>
          </a:p>
          <a:p>
            <a:pPr marL="141288" indent="-131763" algn="l">
              <a:lnSpc>
                <a:spcPts val="1620"/>
              </a:lnSpc>
            </a:pPr>
            <a:r>
              <a:rPr kumimoji="1" lang="ja-JP" altLang="en-US" sz="1100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〇現在の売上高：〇〇億円</a:t>
            </a:r>
            <a:endParaRPr kumimoji="1" lang="en-US" altLang="ja-JP" sz="1100" dirty="0">
              <a:solidFill>
                <a:schemeClr val="bg1"/>
              </a:solidFill>
              <a:latin typeface="+mn-ea"/>
              <a:cs typeface="Meiryo UI" panose="020B0604030504040204" pitchFamily="50" charset="-128"/>
            </a:endParaRPr>
          </a:p>
          <a:p>
            <a:pPr marL="141288" indent="-131763" algn="l">
              <a:lnSpc>
                <a:spcPts val="1620"/>
              </a:lnSpc>
            </a:pPr>
            <a:r>
              <a:rPr kumimoji="1" lang="ja-JP" altLang="en-US" sz="900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　（</a:t>
            </a:r>
            <a:r>
              <a:rPr kumimoji="1" lang="en-US" altLang="ja-JP" sz="900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 202</a:t>
            </a:r>
            <a:r>
              <a:rPr kumimoji="1" lang="ja-JP" altLang="en-US" sz="900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〇年〇月期）</a:t>
            </a:r>
            <a:endParaRPr kumimoji="1" lang="en-US" altLang="ja-JP" sz="900" dirty="0">
              <a:solidFill>
                <a:schemeClr val="bg1"/>
              </a:solidFill>
              <a:latin typeface="+mn-ea"/>
              <a:cs typeface="Meiryo UI" panose="020B0604030504040204" pitchFamily="50" charset="-128"/>
            </a:endParaRPr>
          </a:p>
          <a:p>
            <a:pPr marL="141288" indent="-131763">
              <a:lnSpc>
                <a:spcPts val="1620"/>
              </a:lnSpc>
            </a:pPr>
            <a:r>
              <a:rPr lang="ja-JP" altLang="en-US" sz="1100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〇</a:t>
            </a:r>
            <a:r>
              <a:rPr kumimoji="1" lang="ja-JP" altLang="en-US" sz="1100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法人番号：〇〇〇</a:t>
            </a:r>
            <a:endParaRPr kumimoji="1" lang="en-US" altLang="ja-JP" sz="1100" dirty="0">
              <a:solidFill>
                <a:schemeClr val="bg1"/>
              </a:solidFill>
              <a:latin typeface="+mn-ea"/>
              <a:cs typeface="Meiryo UI" panose="020B0604030504040204" pitchFamily="50" charset="-128"/>
            </a:endParaRPr>
          </a:p>
          <a:p>
            <a:pPr marL="141288" indent="-131763">
              <a:lnSpc>
                <a:spcPts val="1620"/>
              </a:lnSpc>
            </a:pPr>
            <a:r>
              <a:rPr lang="ja-JP" altLang="en-US" sz="1100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〇</a:t>
            </a:r>
            <a:r>
              <a:rPr lang="en-US" altLang="ja-JP" sz="1100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Web</a:t>
            </a:r>
            <a:r>
              <a:rPr lang="ja-JP" altLang="en-US" sz="1100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：</a:t>
            </a:r>
            <a:r>
              <a:rPr kumimoji="1" lang="ja-JP" altLang="en-US" sz="1100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〇〇〇</a:t>
            </a:r>
          </a:p>
        </p:txBody>
      </p:sp>
      <p:sp>
        <p:nvSpPr>
          <p:cNvPr id="14" name="テキスト ボックス 17">
            <a:extLst>
              <a:ext uri="{FF2B5EF4-FFF2-40B4-BE49-F238E27FC236}">
                <a16:creationId xmlns:a16="http://schemas.microsoft.com/office/drawing/2014/main" id="{5C049BBC-348B-3318-FB71-3AB721F6A6E3}"/>
              </a:ext>
            </a:extLst>
          </p:cNvPr>
          <p:cNvSpPr txBox="1"/>
          <p:nvPr/>
        </p:nvSpPr>
        <p:spPr>
          <a:xfrm>
            <a:off x="-1" y="4482582"/>
            <a:ext cx="3251199" cy="285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41288" indent="-131763" algn="ctr">
              <a:lnSpc>
                <a:spcPts val="1620"/>
              </a:lnSpc>
            </a:pPr>
            <a:r>
              <a:rPr lang="ja-JP" altLang="en-US" sz="110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〇〇（写真の説明文）</a:t>
            </a:r>
            <a:endParaRPr kumimoji="1" lang="en-US" altLang="ja-JP" sz="1100" dirty="0">
              <a:solidFill>
                <a:schemeClr val="bg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0E703A85-3EB3-34D7-633D-D616B8D2FDD6}"/>
              </a:ext>
            </a:extLst>
          </p:cNvPr>
          <p:cNvSpPr/>
          <p:nvPr/>
        </p:nvSpPr>
        <p:spPr>
          <a:xfrm>
            <a:off x="182031" y="2810934"/>
            <a:ext cx="2887134" cy="16377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事業所や製品の写真等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4399F65C-A993-D989-D08E-CF5CB816DD30}"/>
              </a:ext>
            </a:extLst>
          </p:cNvPr>
          <p:cNvSpPr/>
          <p:nvPr/>
        </p:nvSpPr>
        <p:spPr>
          <a:xfrm>
            <a:off x="3738031" y="982133"/>
            <a:ext cx="8271938" cy="16377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02C8E325-4A05-A4AE-8C97-0BE6BAE43644}"/>
              </a:ext>
            </a:extLst>
          </p:cNvPr>
          <p:cNvSpPr/>
          <p:nvPr/>
        </p:nvSpPr>
        <p:spPr>
          <a:xfrm>
            <a:off x="3738031" y="2987023"/>
            <a:ext cx="8271938" cy="16377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041562A7-F343-79E2-CF5D-D3EE137A198F}"/>
              </a:ext>
            </a:extLst>
          </p:cNvPr>
          <p:cNvSpPr/>
          <p:nvPr/>
        </p:nvSpPr>
        <p:spPr>
          <a:xfrm>
            <a:off x="3738031" y="4991912"/>
            <a:ext cx="8271938" cy="16377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楕円 21">
            <a:extLst>
              <a:ext uri="{FF2B5EF4-FFF2-40B4-BE49-F238E27FC236}">
                <a16:creationId xmlns:a16="http://schemas.microsoft.com/office/drawing/2014/main" id="{E6D06535-2B02-958D-E418-7DE59B5CAB89}"/>
              </a:ext>
            </a:extLst>
          </p:cNvPr>
          <p:cNvSpPr/>
          <p:nvPr/>
        </p:nvSpPr>
        <p:spPr>
          <a:xfrm>
            <a:off x="4087306" y="1030282"/>
            <a:ext cx="1152000" cy="1152000"/>
          </a:xfrm>
          <a:prstGeom prst="ellipse">
            <a:avLst/>
          </a:prstGeom>
          <a:solidFill>
            <a:srgbClr val="2C63B6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経営者</a:t>
            </a:r>
            <a:endParaRPr lang="en-US" altLang="ja-JP" sz="1200">
              <a:solidFill>
                <a:srgbClr val="FFFF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20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写真</a:t>
            </a:r>
            <a:endParaRPr kumimoji="1" lang="ja-JP" altLang="en-US" sz="1200">
              <a:solidFill>
                <a:srgbClr val="FFFFF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6">
            <a:extLst>
              <a:ext uri="{FF2B5EF4-FFF2-40B4-BE49-F238E27FC236}">
                <a16:creationId xmlns:a16="http://schemas.microsoft.com/office/drawing/2014/main" id="{B9346C3A-1761-C746-F1FB-32FE6291A300}"/>
              </a:ext>
            </a:extLst>
          </p:cNvPr>
          <p:cNvSpPr txBox="1"/>
          <p:nvPr/>
        </p:nvSpPr>
        <p:spPr>
          <a:xfrm>
            <a:off x="3974779" y="2158248"/>
            <a:ext cx="13770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>
                <a:latin typeface="+mn-ea"/>
                <a:cs typeface="Meiryo UI" panose="020B0604030504040204" pitchFamily="50" charset="-128"/>
              </a:rPr>
              <a:t>肩　書</a:t>
            </a:r>
            <a:endParaRPr kumimoji="1" lang="en-US" altLang="ja-JP" sz="1200" dirty="0">
              <a:latin typeface="+mn-ea"/>
              <a:cs typeface="Meiryo UI" panose="020B0604030504040204" pitchFamily="50" charset="-128"/>
            </a:endParaRPr>
          </a:p>
          <a:p>
            <a:pPr algn="ctr"/>
            <a:r>
              <a:rPr lang="ja-JP" altLang="en-US" sz="1200" dirty="0">
                <a:latin typeface="+mn-ea"/>
                <a:cs typeface="Meiryo UI" panose="020B0604030504040204" pitchFamily="50" charset="-128"/>
              </a:rPr>
              <a:t>氏　名</a:t>
            </a:r>
            <a:endParaRPr kumimoji="1" lang="ja-JP" altLang="en-US" sz="1200" dirty="0">
              <a:latin typeface="+mn-ea"/>
              <a:cs typeface="Meiryo UI" panose="020B0604030504040204" pitchFamily="50" charset="-128"/>
            </a:endParaRPr>
          </a:p>
        </p:txBody>
      </p:sp>
      <p:pic>
        <p:nvPicPr>
          <p:cNvPr id="24" name="図 23">
            <a:extLst>
              <a:ext uri="{FF2B5EF4-FFF2-40B4-BE49-F238E27FC236}">
                <a16:creationId xmlns:a16="http://schemas.microsoft.com/office/drawing/2014/main" id="{A6E0AAD4-AA1A-5C3A-4CEF-CF6D7F93FF2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909" y="618615"/>
            <a:ext cx="4141514" cy="622300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33CD1402-BBAA-EC19-7D7D-41C77B0FC66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5643" y="2634613"/>
            <a:ext cx="4141514" cy="622300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C75F4F3C-7B51-C29D-A4B4-9217C25DAAA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5643" y="4655385"/>
            <a:ext cx="4141514" cy="622300"/>
          </a:xfrm>
          <a:prstGeom prst="rect">
            <a:avLst/>
          </a:prstGeom>
        </p:spPr>
      </p:pic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748FA620-B502-C752-ED5C-35B23B9F1D29}"/>
              </a:ext>
            </a:extLst>
          </p:cNvPr>
          <p:cNvSpPr txBox="1"/>
          <p:nvPr/>
        </p:nvSpPr>
        <p:spPr>
          <a:xfrm>
            <a:off x="5526264" y="1606567"/>
            <a:ext cx="6210302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>
                <a:solidFill>
                  <a:srgbClr val="FF0000"/>
                </a:solidFill>
                <a:latin typeface="+mn-ea"/>
              </a:rPr>
              <a:t>（○○億宣言に向けた経営者メッセージ）、</a:t>
            </a:r>
            <a:r>
              <a:rPr lang="en-US" altLang="ja-JP" sz="105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100</a:t>
            </a:r>
            <a:r>
              <a:rPr lang="ja-JP" altLang="en-US" sz="105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億企業への成長を通じ</a:t>
            </a:r>
            <a:r>
              <a:rPr lang="ja-JP" altLang="en-US" sz="1050">
                <a:solidFill>
                  <a:srgbClr val="FF0000"/>
                </a:solidFill>
                <a:latin typeface="+mn-ea"/>
              </a:rPr>
              <a:t>て</a:t>
            </a:r>
            <a:r>
              <a:rPr lang="ja-JP" altLang="en-US" sz="105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実現したい内容（顧客、地域社会への貢献、社員の成長・待遇改善等）</a:t>
            </a:r>
            <a:r>
              <a:rPr lang="ja-JP" altLang="en-US" sz="1050">
                <a:solidFill>
                  <a:srgbClr val="FF0000"/>
                </a:solidFill>
                <a:latin typeface="+mn-ea"/>
              </a:rPr>
              <a:t>を記載</a:t>
            </a:r>
          </a:p>
          <a:p>
            <a:endParaRPr kumimoji="1" lang="ja-JP" altLang="en-US" sz="105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0604C9B-F171-121E-FC9A-5F06786ABFDB}"/>
              </a:ext>
            </a:extLst>
          </p:cNvPr>
          <p:cNvSpPr txBox="1"/>
          <p:nvPr/>
        </p:nvSpPr>
        <p:spPr>
          <a:xfrm>
            <a:off x="5129273" y="1172720"/>
            <a:ext cx="65673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>
                <a:latin typeface="+mn-ea"/>
                <a:cs typeface="Meiryo UI" panose="020B0604030504040204" pitchFamily="50" charset="-128"/>
              </a:rPr>
              <a:t>〇〇〇</a:t>
            </a:r>
            <a:r>
              <a:rPr kumimoji="1" lang="ja-JP" altLang="en-US" dirty="0">
                <a:latin typeface="+mn-ea"/>
                <a:cs typeface="Meiryo UI" panose="020B0604030504040204" pitchFamily="50" charset="-128"/>
              </a:rPr>
              <a:t>（企業理念・ミッション）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DE21E70-3E8F-F0C3-AD0B-FCE50BA33245}"/>
              </a:ext>
            </a:extLst>
          </p:cNvPr>
          <p:cNvSpPr txBox="1"/>
          <p:nvPr/>
        </p:nvSpPr>
        <p:spPr>
          <a:xfrm>
            <a:off x="3530600" y="697978"/>
            <a:ext cx="38438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>
                <a:latin typeface="+mn-ea"/>
                <a:cs typeface="Meiryo UI" panose="020B0604030504040204" pitchFamily="50" charset="-128"/>
              </a:rPr>
              <a:t>企業理念・○○億円に向けた経営者メッセージ</a:t>
            </a:r>
            <a:endParaRPr kumimoji="1" lang="ja-JP" altLang="en-US" sz="1200" b="1" dirty="0"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6EC5221-E686-E1E4-59E5-D1607373F7F2}"/>
              </a:ext>
            </a:extLst>
          </p:cNvPr>
          <p:cNvSpPr txBox="1"/>
          <p:nvPr/>
        </p:nvSpPr>
        <p:spPr>
          <a:xfrm>
            <a:off x="3494639" y="2714618"/>
            <a:ext cx="38438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b="1">
                <a:latin typeface="+mn-ea"/>
                <a:cs typeface="Meiryo UI" panose="020B0604030504040204" pitchFamily="50" charset="-128"/>
              </a:rPr>
              <a:t>売上</a:t>
            </a:r>
            <a:r>
              <a:rPr kumimoji="1" lang="ja-JP" altLang="en-US" sz="1200" b="1">
                <a:latin typeface="+mn-ea"/>
                <a:cs typeface="Meiryo UI" panose="020B0604030504040204" pitchFamily="50" charset="-128"/>
              </a:rPr>
              <a:t>○○億円実現の目標と課題</a:t>
            </a:r>
            <a:endParaRPr kumimoji="1" lang="ja-JP" altLang="en-US" sz="1200" b="1" dirty="0"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12" name="テキスト ボックス 20">
            <a:extLst>
              <a:ext uri="{FF2B5EF4-FFF2-40B4-BE49-F238E27FC236}">
                <a16:creationId xmlns:a16="http://schemas.microsoft.com/office/drawing/2014/main" id="{3D8DBD23-4B48-6D91-CC10-30C500DA68B1}"/>
              </a:ext>
            </a:extLst>
          </p:cNvPr>
          <p:cNvSpPr txBox="1"/>
          <p:nvPr/>
        </p:nvSpPr>
        <p:spPr>
          <a:xfrm>
            <a:off x="1545520" y="6003276"/>
            <a:ext cx="4330746" cy="1098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txBody>
          <a:bodyPr wrap="square" rtlCol="0" anchor="ctr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en-US" altLang="ja-JP" sz="1000" b="1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※</a:t>
            </a:r>
            <a:r>
              <a:rPr kumimoji="1" lang="ja-JP" altLang="en-US" sz="1000" b="1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↑こちらの部分は白文字で記載ください。</a:t>
            </a:r>
            <a:endParaRPr kumimoji="1" lang="en-US" altLang="ja-JP" sz="1000" b="1" dirty="0">
              <a:solidFill>
                <a:srgbClr val="FF0000"/>
              </a:solidFill>
              <a:latin typeface="+mn-ea"/>
              <a:cs typeface="Meiryo UI" panose="020B0604030504040204" pitchFamily="50" charset="-128"/>
            </a:endParaRPr>
          </a:p>
          <a:p>
            <a:pPr algn="l"/>
            <a:r>
              <a:rPr lang="ja-JP" altLang="en-US" sz="1000" b="1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「常時使用する従業員」 「現在の売上高」は申請様式</a:t>
            </a:r>
            <a:r>
              <a:rPr lang="en-US" altLang="ja-JP" sz="1000" b="1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2</a:t>
            </a:r>
            <a:r>
              <a:rPr lang="ja-JP" altLang="en-US" sz="1000" b="1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に</a:t>
            </a:r>
            <a:br>
              <a:rPr lang="en-US" altLang="ja-JP" sz="1000" b="1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</a:br>
            <a:r>
              <a:rPr lang="ja-JP" altLang="en-US" sz="1000" b="1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記載の数値と一致させてください。</a:t>
            </a:r>
            <a:endParaRPr lang="en-US" altLang="ja-JP" sz="1000" b="1" dirty="0">
              <a:solidFill>
                <a:srgbClr val="FF0000"/>
              </a:solidFill>
              <a:latin typeface="+mn-ea"/>
              <a:cs typeface="Meiryo UI" panose="020B0604030504040204" pitchFamily="50" charset="-128"/>
            </a:endParaRPr>
          </a:p>
          <a:p>
            <a:pPr algn="l"/>
            <a:r>
              <a:rPr lang="ja-JP" altLang="en-US" sz="1000" b="1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（売上高は端数を四捨五入し、億円単位で記載ください）</a:t>
            </a:r>
            <a:endParaRPr lang="en-US" altLang="ja-JP" sz="1000" b="1" dirty="0">
              <a:solidFill>
                <a:srgbClr val="FF0000"/>
              </a:solidFill>
              <a:latin typeface="+mn-ea"/>
              <a:cs typeface="Meiryo UI" panose="020B0604030504040204" pitchFamily="50" charset="-128"/>
            </a:endParaRPr>
          </a:p>
          <a:p>
            <a:r>
              <a:rPr lang="en-US" altLang="ja-JP" sz="1000" b="1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※</a:t>
            </a:r>
            <a:r>
              <a:rPr lang="ja-JP" altLang="en-US" sz="1000" b="1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このテキストボックスは提出前に削除してください。</a:t>
            </a:r>
            <a:endParaRPr lang="en-US" altLang="ja-JP" sz="1000" b="1" dirty="0">
              <a:solidFill>
                <a:srgbClr val="FF0000"/>
              </a:solidFill>
              <a:latin typeface="+mn-ea"/>
              <a:cs typeface="Meiryo UI" panose="020B0604030504040204" pitchFamily="50" charset="-128"/>
            </a:endParaRPr>
          </a:p>
          <a:p>
            <a:r>
              <a:rPr lang="en-US" altLang="ja-JP" sz="1000" b="1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※</a:t>
            </a:r>
            <a:r>
              <a:rPr lang="ja-JP" altLang="en-US" sz="1000" b="1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 </a:t>
            </a:r>
            <a:r>
              <a:rPr lang="en-US" altLang="ja-JP" sz="1000" b="1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Web</a:t>
            </a:r>
            <a:r>
              <a:rPr lang="ja-JP" altLang="en-US" sz="1000" b="1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リンクは、</a:t>
            </a:r>
            <a:r>
              <a:rPr lang="ja-JP" altLang="en-US" sz="1000" b="1" u="sng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改行せず</a:t>
            </a:r>
            <a:r>
              <a:rPr lang="en-US" altLang="ja-JP" sz="1000" b="1" u="sng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1</a:t>
            </a:r>
            <a:r>
              <a:rPr lang="ja-JP" altLang="en-US" sz="1000" b="1" u="sng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行で入力してください</a:t>
            </a:r>
            <a:r>
              <a:rPr lang="ja-JP" altLang="en-US" sz="1000" b="1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。改行が含まれると、一部の環境においてリンクが正しく表示・遷移しない場合があります。</a:t>
            </a:r>
            <a:endParaRPr lang="en-US" altLang="ja-JP" sz="1000" b="1" dirty="0">
              <a:solidFill>
                <a:srgbClr val="FF0000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F687D31-8355-2300-5E0E-2AD717993A45}"/>
              </a:ext>
            </a:extLst>
          </p:cNvPr>
          <p:cNvSpPr/>
          <p:nvPr/>
        </p:nvSpPr>
        <p:spPr>
          <a:xfrm>
            <a:off x="-1" y="2092382"/>
            <a:ext cx="3251199" cy="584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目標売上額：○○億円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3896DF5-16AA-223C-6143-888285DAC9BF}"/>
              </a:ext>
            </a:extLst>
          </p:cNvPr>
          <p:cNvSpPr txBox="1"/>
          <p:nvPr/>
        </p:nvSpPr>
        <p:spPr>
          <a:xfrm>
            <a:off x="5249331" y="3049988"/>
            <a:ext cx="11133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b="1">
                <a:latin typeface="+mn-ea"/>
              </a:rPr>
              <a:t>実施目標</a:t>
            </a:r>
          </a:p>
        </p:txBody>
      </p: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4071597D-B60F-414A-1A6A-25F5E3077B1A}"/>
              </a:ext>
            </a:extLst>
          </p:cNvPr>
          <p:cNvCxnSpPr/>
          <p:nvPr/>
        </p:nvCxnSpPr>
        <p:spPr>
          <a:xfrm>
            <a:off x="7874000" y="3069522"/>
            <a:ext cx="0" cy="1440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1BCB6EEA-85E6-3623-4871-0C80162D2024}"/>
              </a:ext>
            </a:extLst>
          </p:cNvPr>
          <p:cNvSpPr txBox="1"/>
          <p:nvPr/>
        </p:nvSpPr>
        <p:spPr>
          <a:xfrm>
            <a:off x="9385300" y="3049988"/>
            <a:ext cx="11133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b="1">
                <a:latin typeface="+mn-ea"/>
              </a:rPr>
              <a:t>課題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1F1B9323-B62B-732F-86DF-7253357267A9}"/>
              </a:ext>
            </a:extLst>
          </p:cNvPr>
          <p:cNvSpPr txBox="1"/>
          <p:nvPr/>
        </p:nvSpPr>
        <p:spPr>
          <a:xfrm>
            <a:off x="3878558" y="3337564"/>
            <a:ext cx="39954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113" algn="l"/>
            <a:r>
              <a:rPr kumimoji="1" lang="ja-JP" altLang="en-US" sz="10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（例）</a:t>
            </a:r>
            <a:r>
              <a:rPr kumimoji="1" lang="en-US" altLang="ja-JP" sz="10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20</a:t>
            </a:r>
            <a:r>
              <a:rPr kumimoji="1" lang="ja-JP" altLang="en-US" sz="10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〇〇年の売上高達成に向け、年率〇〇％程度の成長を</a:t>
            </a:r>
            <a:br>
              <a:rPr kumimoji="1" lang="en-US" altLang="ja-JP" sz="10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</a:br>
            <a:r>
              <a:rPr kumimoji="1" lang="ja-JP" altLang="en-US" sz="10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目指す。</a:t>
            </a:r>
            <a:endParaRPr kumimoji="1" lang="en-US" altLang="ja-JP" sz="1000" dirty="0">
              <a:solidFill>
                <a:srgbClr val="FF0000"/>
              </a:solidFill>
              <a:latin typeface="+mn-ea"/>
              <a:cs typeface="Meiryo UI" panose="020B0604030504040204" pitchFamily="50" charset="-128"/>
            </a:endParaRPr>
          </a:p>
          <a:p>
            <a:pPr marL="11113" algn="l"/>
            <a:r>
              <a:rPr lang="en-US" altLang="ja-JP" sz="100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※</a:t>
            </a:r>
            <a:r>
              <a:rPr lang="ja-JP" altLang="en-US" sz="100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目標売上高の</a:t>
            </a:r>
            <a:r>
              <a:rPr kumimoji="1" lang="ja-JP" altLang="en-US" sz="10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達成予定年は必ず記載ください。</a:t>
            </a:r>
            <a:br>
              <a:rPr kumimoji="1" lang="en-US" altLang="ja-JP" sz="10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</a:br>
            <a:r>
              <a:rPr kumimoji="1" lang="ja-JP" altLang="en-US" sz="10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　</a:t>
            </a:r>
            <a:r>
              <a:rPr lang="ja-JP" altLang="en-US" sz="10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（「年」表記としてください。「年度」表記は</a:t>
            </a:r>
            <a:r>
              <a:rPr lang="en-US" altLang="ja-JP" sz="10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NG</a:t>
            </a:r>
            <a:r>
              <a:rPr lang="ja-JP" altLang="en-US" sz="100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。）</a:t>
            </a:r>
            <a:endParaRPr kumimoji="1" lang="en-US" altLang="ja-JP" sz="1000" dirty="0">
              <a:solidFill>
                <a:srgbClr val="FF0000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E351E3DD-D376-64BF-2FA5-15D83D4F85FD}"/>
              </a:ext>
            </a:extLst>
          </p:cNvPr>
          <p:cNvSpPr txBox="1"/>
          <p:nvPr/>
        </p:nvSpPr>
        <p:spPr>
          <a:xfrm>
            <a:off x="7944263" y="3287403"/>
            <a:ext cx="399544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113"/>
            <a:r>
              <a:rPr kumimoji="1" lang="ja-JP" altLang="en-US" sz="10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〇〇</a:t>
            </a:r>
            <a:r>
              <a:rPr lang="ja-JP" altLang="en-US" sz="10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〇</a:t>
            </a:r>
            <a:endParaRPr kumimoji="1" lang="ja-JP" altLang="en-US" sz="1000" dirty="0">
              <a:solidFill>
                <a:srgbClr val="FF0000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4846025B-F813-3F6F-9A7E-8A5735F6C29A}"/>
              </a:ext>
            </a:extLst>
          </p:cNvPr>
          <p:cNvSpPr txBox="1"/>
          <p:nvPr/>
        </p:nvSpPr>
        <p:spPr>
          <a:xfrm>
            <a:off x="5149336" y="5065062"/>
            <a:ext cx="13080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b="1">
                <a:latin typeface="+mn-ea"/>
              </a:rPr>
              <a:t>目指す成長手段</a:t>
            </a:r>
          </a:p>
        </p:txBody>
      </p: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F3C93B14-9535-514D-F25E-5E11153FCF11}"/>
              </a:ext>
            </a:extLst>
          </p:cNvPr>
          <p:cNvCxnSpPr/>
          <p:nvPr/>
        </p:nvCxnSpPr>
        <p:spPr>
          <a:xfrm>
            <a:off x="7873994" y="5084596"/>
            <a:ext cx="0" cy="1440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B6474DB6-64E2-A67A-EE63-F1ED994C5E0B}"/>
              </a:ext>
            </a:extLst>
          </p:cNvPr>
          <p:cNvSpPr txBox="1"/>
          <p:nvPr/>
        </p:nvSpPr>
        <p:spPr>
          <a:xfrm>
            <a:off x="9385294" y="5065062"/>
            <a:ext cx="11133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b="1">
                <a:latin typeface="+mn-ea"/>
              </a:rPr>
              <a:t>実施体制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B2A77B63-72E0-33D7-3130-2543C952AC49}"/>
              </a:ext>
            </a:extLst>
          </p:cNvPr>
          <p:cNvSpPr txBox="1"/>
          <p:nvPr/>
        </p:nvSpPr>
        <p:spPr>
          <a:xfrm>
            <a:off x="7944257" y="5302477"/>
            <a:ext cx="399544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113"/>
            <a:r>
              <a:rPr kumimoji="1" lang="ja-JP" altLang="en-US" sz="10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〇〇</a:t>
            </a:r>
            <a:r>
              <a:rPr lang="ja-JP" altLang="en-US" sz="10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〇</a:t>
            </a:r>
            <a:endParaRPr kumimoji="1" lang="ja-JP" altLang="en-US" sz="1000" dirty="0">
              <a:solidFill>
                <a:srgbClr val="FF0000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821491D1-3820-C585-78E4-58E91A11D981}"/>
              </a:ext>
            </a:extLst>
          </p:cNvPr>
          <p:cNvSpPr txBox="1"/>
          <p:nvPr/>
        </p:nvSpPr>
        <p:spPr>
          <a:xfrm>
            <a:off x="3878545" y="5315389"/>
            <a:ext cx="39954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113" algn="l"/>
            <a:r>
              <a:rPr kumimoji="1" lang="ja-JP" altLang="en-US" sz="100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目標売上高達成</a:t>
            </a:r>
            <a:r>
              <a:rPr kumimoji="1" lang="ja-JP" altLang="en-US" sz="10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のための具体的措置について記載</a:t>
            </a:r>
          </a:p>
          <a:p>
            <a:pPr marL="11113" algn="l"/>
            <a:r>
              <a:rPr lang="ja-JP" altLang="en-US" sz="10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例えば、</a:t>
            </a:r>
            <a:r>
              <a:rPr kumimoji="1" lang="ja-JP" altLang="en-US" sz="10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設備投資による生産体制増強、海外展開、新事業・新分野進出、</a:t>
            </a:r>
            <a:r>
              <a:rPr kumimoji="1" lang="en-US" altLang="ja-JP" sz="10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M&amp;A</a:t>
            </a:r>
            <a:r>
              <a:rPr kumimoji="1" lang="ja-JP" altLang="en-US" sz="10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等の成長手段をできるだけ具体的に記述）</a:t>
            </a:r>
          </a:p>
          <a:p>
            <a:pPr marL="11113" algn="l"/>
            <a:r>
              <a:rPr lang="ja-JP" altLang="en-US" sz="10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その他、</a:t>
            </a:r>
            <a:r>
              <a:rPr kumimoji="1" lang="ja-JP" altLang="en-US" sz="10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先進性・成長性</a:t>
            </a:r>
            <a:r>
              <a:rPr kumimoji="1" lang="en-US" altLang="ja-JP" sz="10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(</a:t>
            </a:r>
            <a:r>
              <a:rPr kumimoji="1" lang="ja-JP" altLang="en-US" sz="10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生産性、製品・サービス等の競争力等</a:t>
            </a:r>
            <a:r>
              <a:rPr kumimoji="1" lang="en-US" altLang="ja-JP" sz="10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)</a:t>
            </a:r>
            <a:r>
              <a:rPr kumimoji="1" lang="ja-JP" altLang="en-US" sz="10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。</a:t>
            </a:r>
            <a:endParaRPr kumimoji="1" lang="en-US" altLang="ja-JP" sz="1000" dirty="0">
              <a:solidFill>
                <a:srgbClr val="FF0000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25F9F76B-4A00-E3D6-B921-B296C93EFD82}"/>
              </a:ext>
            </a:extLst>
          </p:cNvPr>
          <p:cNvSpPr txBox="1"/>
          <p:nvPr/>
        </p:nvSpPr>
        <p:spPr>
          <a:xfrm>
            <a:off x="3530600" y="4729201"/>
            <a:ext cx="38438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b="1">
                <a:latin typeface="+mn-ea"/>
                <a:cs typeface="Meiryo UI" panose="020B0604030504040204" pitchFamily="50" charset="-128"/>
              </a:rPr>
              <a:t>売上</a:t>
            </a:r>
            <a:r>
              <a:rPr kumimoji="1" lang="ja-JP" altLang="en-US" sz="1200" b="1">
                <a:latin typeface="+mn-ea"/>
                <a:cs typeface="Meiryo UI" panose="020B0604030504040204" pitchFamily="50" charset="-128"/>
              </a:rPr>
              <a:t>○○億円実現に向けた具体的措置</a:t>
            </a:r>
            <a:endParaRPr kumimoji="1" lang="ja-JP" altLang="en-US" sz="1200" b="1" dirty="0">
              <a:latin typeface="+mn-ea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6151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C1C07B9-2133-EE47-95F7-C174517AE18D}"/>
              </a:ext>
            </a:extLst>
          </p:cNvPr>
          <p:cNvSpPr/>
          <p:nvPr/>
        </p:nvSpPr>
        <p:spPr>
          <a:xfrm>
            <a:off x="1" y="0"/>
            <a:ext cx="3251199" cy="584200"/>
          </a:xfrm>
          <a:prstGeom prst="rect">
            <a:avLst/>
          </a:prstGeom>
          <a:solidFill>
            <a:srgbClr val="2C63B6"/>
          </a:solidFill>
          <a:ln>
            <a:solidFill>
              <a:srgbClr val="2C63B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ながおか</a:t>
            </a:r>
            <a:r>
              <a:rPr lang="ja-JP" altLang="en-US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革新的成長</a:t>
            </a:r>
            <a:r>
              <a:rPr kumimoji="1" lang="ja-JP" altLang="en-US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宣言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FD42F1B-AF02-C02C-6BF3-A5A4D5A75D18}"/>
              </a:ext>
            </a:extLst>
          </p:cNvPr>
          <p:cNvSpPr/>
          <p:nvPr/>
        </p:nvSpPr>
        <p:spPr>
          <a:xfrm>
            <a:off x="3251199" y="0"/>
            <a:ext cx="8940800" cy="584200"/>
          </a:xfrm>
          <a:prstGeom prst="rect">
            <a:avLst/>
          </a:prstGeom>
          <a:solidFill>
            <a:schemeClr val="bg1"/>
          </a:solidFill>
          <a:ln>
            <a:solidFill>
              <a:srgbClr val="2C63B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>
              <a:solidFill>
                <a:srgbClr val="2C63B6"/>
              </a:solidFill>
            </a:endParaRPr>
          </a:p>
        </p:txBody>
      </p:sp>
      <p:sp>
        <p:nvSpPr>
          <p:cNvPr id="6" name="タイトル 2">
            <a:extLst>
              <a:ext uri="{FF2B5EF4-FFF2-40B4-BE49-F238E27FC236}">
                <a16:creationId xmlns:a16="http://schemas.microsoft.com/office/drawing/2014/main" id="{36C4FD00-AB48-E10C-0497-1160BFC1457D}"/>
              </a:ext>
            </a:extLst>
          </p:cNvPr>
          <p:cNvSpPr txBox="1">
            <a:spLocks/>
          </p:cNvSpPr>
          <p:nvPr/>
        </p:nvSpPr>
        <p:spPr>
          <a:xfrm>
            <a:off x="3251201" y="35414"/>
            <a:ext cx="8940800" cy="507009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3200" b="1" dirty="0">
                <a:solidFill>
                  <a:srgbClr val="2C63B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株式会社○○○○（○○業）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4399F65C-A993-D989-D08E-CF5CB816DD30}"/>
              </a:ext>
            </a:extLst>
          </p:cNvPr>
          <p:cNvSpPr/>
          <p:nvPr/>
        </p:nvSpPr>
        <p:spPr>
          <a:xfrm>
            <a:off x="300564" y="1040263"/>
            <a:ext cx="11586635" cy="54960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4" name="図 23">
            <a:extLst>
              <a:ext uri="{FF2B5EF4-FFF2-40B4-BE49-F238E27FC236}">
                <a16:creationId xmlns:a16="http://schemas.microsoft.com/office/drawing/2014/main" id="{A6E0AAD4-AA1A-5C3A-4CEF-CF6D7F93FF2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9567" y="703285"/>
            <a:ext cx="4141514" cy="622300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DE21E70-3E8F-F0C3-AD0B-FCE50BA33245}"/>
              </a:ext>
            </a:extLst>
          </p:cNvPr>
          <p:cNvSpPr txBox="1"/>
          <p:nvPr/>
        </p:nvSpPr>
        <p:spPr>
          <a:xfrm>
            <a:off x="93124" y="782648"/>
            <a:ext cx="38438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buSzPts val="3000"/>
              <a:defRPr/>
            </a:pPr>
            <a:r>
              <a:rPr lang="ja-JP" altLang="en-US" sz="1200" b="1">
                <a:solidFill>
                  <a:prstClr val="black"/>
                </a:solidFill>
                <a:latin typeface="+mj-ea"/>
                <a:ea typeface="+mj-ea"/>
              </a:rPr>
              <a:t>●●●●（例：売上高●●億円実現の目標と課題）</a:t>
            </a:r>
            <a:endParaRPr kumimoji="1" lang="en-US" altLang="ja-JP" sz="1200" b="1" u="none" strike="noStrike" kern="1200" cap="none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66977E7-5B59-EF5A-4B6B-A1422AE28D6D}"/>
              </a:ext>
            </a:extLst>
          </p:cNvPr>
          <p:cNvSpPr txBox="1"/>
          <p:nvPr/>
        </p:nvSpPr>
        <p:spPr>
          <a:xfrm>
            <a:off x="551177" y="1556449"/>
            <a:ext cx="11179704" cy="195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113"/>
            <a:r>
              <a:rPr kumimoji="1" lang="ja-JP" altLang="en-US" sz="11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・ひな形に</a:t>
            </a:r>
            <a:r>
              <a:rPr kumimoji="1" lang="ja-JP" altLang="en-US" sz="110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ある「売上○○億円実現の目標と課題」</a:t>
            </a:r>
            <a:r>
              <a:rPr kumimoji="1" lang="ja-JP" altLang="en-US" sz="11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（実現目標・課題）</a:t>
            </a:r>
            <a:r>
              <a:rPr kumimoji="1" lang="ja-JP" altLang="en-US" sz="110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、「売上○○億円実現に向けた具体的措置（</a:t>
            </a:r>
            <a:r>
              <a:rPr kumimoji="1" lang="ja-JP" altLang="en-US" sz="11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目指す成長手段・実施体制）」などの項目について、書き切れない内容など、さらに詳しく記載したい場合には、こちらの別紙をご活用ください。</a:t>
            </a:r>
            <a:endParaRPr kumimoji="1" lang="en-US" altLang="ja-JP" sz="1100" dirty="0">
              <a:solidFill>
                <a:srgbClr val="FF0000"/>
              </a:solidFill>
              <a:latin typeface="+mn-ea"/>
              <a:cs typeface="Meiryo UI" panose="020B0604030504040204" pitchFamily="50" charset="-128"/>
            </a:endParaRPr>
          </a:p>
          <a:p>
            <a:pPr marL="11113" algn="l"/>
            <a:endParaRPr lang="en-US" altLang="ja-JP" sz="1100" b="1" dirty="0">
              <a:solidFill>
                <a:srgbClr val="FF0000"/>
              </a:solidFill>
              <a:latin typeface="+mn-ea"/>
              <a:cs typeface="Meiryo UI" panose="020B0604030504040204" pitchFamily="50" charset="-128"/>
            </a:endParaRPr>
          </a:p>
          <a:p>
            <a:pPr marL="11113"/>
            <a:r>
              <a:rPr kumimoji="1" lang="ja-JP" altLang="en-US" sz="11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・実現目標などについて、必要に応じてこの別紙にグラフなどを追記いただけます</a:t>
            </a:r>
            <a:r>
              <a:rPr lang="ja-JP" altLang="en-US" sz="11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。</a:t>
            </a:r>
            <a:endParaRPr kumimoji="1" lang="en-US" altLang="ja-JP" sz="1100" dirty="0">
              <a:solidFill>
                <a:srgbClr val="FF0000"/>
              </a:solidFill>
              <a:latin typeface="+mn-ea"/>
              <a:cs typeface="Meiryo UI" panose="020B0604030504040204" pitchFamily="50" charset="-128"/>
            </a:endParaRPr>
          </a:p>
          <a:p>
            <a:pPr marL="11113" algn="l"/>
            <a:endParaRPr lang="en-US" altLang="ja-JP" sz="1100" b="1" dirty="0">
              <a:solidFill>
                <a:srgbClr val="FF0000"/>
              </a:solidFill>
              <a:latin typeface="+mn-ea"/>
              <a:cs typeface="Meiryo UI" panose="020B0604030504040204" pitchFamily="50" charset="-128"/>
            </a:endParaRPr>
          </a:p>
          <a:p>
            <a:pPr marL="11113" algn="l"/>
            <a:r>
              <a:rPr kumimoji="1" lang="ja-JP" altLang="en-US" sz="1100" b="1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・企業グループとして取り組む場合には、下記の例を参考に体制について記載してください。</a:t>
            </a:r>
            <a:r>
              <a:rPr kumimoji="1" lang="ja-JP" altLang="en-US" sz="1100" b="1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また、</a:t>
            </a:r>
            <a:r>
              <a:rPr lang="ja-JP" altLang="en-US" sz="1100" b="1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ながおか革新的</a:t>
            </a:r>
            <a:r>
              <a:rPr kumimoji="1" lang="ja-JP" altLang="en-US" sz="1100" b="1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宣言</a:t>
            </a:r>
            <a:r>
              <a:rPr kumimoji="1" lang="ja-JP" altLang="en-US" sz="1100" b="1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申請書（様式２）の内容と整合するようにしてください。</a:t>
            </a:r>
            <a:endParaRPr kumimoji="1" lang="en-US" altLang="ja-JP" sz="1100" b="1" dirty="0">
              <a:solidFill>
                <a:srgbClr val="FF0000"/>
              </a:solidFill>
              <a:latin typeface="+mn-ea"/>
              <a:cs typeface="Meiryo UI" panose="020B0604030504040204" pitchFamily="50" charset="-128"/>
            </a:endParaRPr>
          </a:p>
          <a:p>
            <a:pPr marL="11113" algn="l"/>
            <a:endParaRPr lang="en-US" altLang="ja-JP" sz="1100" dirty="0">
              <a:solidFill>
                <a:srgbClr val="FF0000"/>
              </a:solidFill>
              <a:latin typeface="+mn-ea"/>
              <a:cs typeface="Meiryo UI" panose="020B0604030504040204" pitchFamily="50" charset="-128"/>
            </a:endParaRPr>
          </a:p>
          <a:p>
            <a:pPr marL="11113" algn="l"/>
            <a:r>
              <a:rPr kumimoji="1" lang="ja-JP" altLang="en-US" sz="11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・ひな形の次ページに、宣言趣旨に沿うような自社資料</a:t>
            </a:r>
            <a:r>
              <a:rPr kumimoji="1" lang="en-US" altLang="ja-JP" sz="11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※</a:t>
            </a:r>
            <a:r>
              <a:rPr kumimoji="1" lang="ja-JP" altLang="en-US" sz="11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（例えば会社概要）などを加えることも可能です。</a:t>
            </a:r>
            <a:r>
              <a:rPr kumimoji="1" lang="en-US" altLang="ja-JP" sz="11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※</a:t>
            </a:r>
            <a:r>
              <a:rPr kumimoji="1" lang="ja-JP" altLang="en-US" sz="11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営業を目的とするような資料については、掲載をお控えください。</a:t>
            </a:r>
          </a:p>
          <a:p>
            <a:pPr marL="11113" algn="l"/>
            <a:endParaRPr kumimoji="1" lang="ja-JP" altLang="en-US" sz="1100" dirty="0">
              <a:solidFill>
                <a:srgbClr val="FF0000"/>
              </a:solidFill>
              <a:latin typeface="+mn-ea"/>
              <a:cs typeface="Meiryo UI" panose="020B0604030504040204" pitchFamily="50" charset="-128"/>
            </a:endParaRPr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7E596E85-0FAF-D6CD-537A-02B14222DE5D}"/>
              </a:ext>
            </a:extLst>
          </p:cNvPr>
          <p:cNvGraphicFramePr/>
          <p:nvPr/>
        </p:nvGraphicFramePr>
        <p:xfrm>
          <a:off x="758382" y="3244370"/>
          <a:ext cx="6645596" cy="29468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2CA12FCC-0ABD-CFCA-419E-FBE68F37F2F6}"/>
              </a:ext>
            </a:extLst>
          </p:cNvPr>
          <p:cNvGrpSpPr/>
          <p:nvPr/>
        </p:nvGrpSpPr>
        <p:grpSpPr>
          <a:xfrm>
            <a:off x="8134705" y="3791084"/>
            <a:ext cx="3337065" cy="1625751"/>
            <a:chOff x="8363333" y="3500906"/>
            <a:chExt cx="3337065" cy="1625751"/>
          </a:xfrm>
        </p:grpSpPr>
        <p:sp>
          <p:nvSpPr>
            <p:cNvPr id="35" name="正方形/長方形 34">
              <a:extLst>
                <a:ext uri="{FF2B5EF4-FFF2-40B4-BE49-F238E27FC236}">
                  <a16:creationId xmlns:a16="http://schemas.microsoft.com/office/drawing/2014/main" id="{368C563C-C474-35D5-44D3-482081A2B5F9}"/>
                </a:ext>
              </a:extLst>
            </p:cNvPr>
            <p:cNvSpPr/>
            <p:nvPr/>
          </p:nvSpPr>
          <p:spPr bwMode="auto">
            <a:xfrm>
              <a:off x="9190944" y="3500906"/>
              <a:ext cx="1681843" cy="5597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</p:spPr>
          <p:txBody>
            <a:bodyPr wrap="square" rtlCol="0" anchor="ctr"/>
            <a:lstStyle/>
            <a:p>
              <a:pPr algn="ctr"/>
              <a:r>
                <a:rPr kumimoji="0" lang="ja-JP" altLang="en-US" sz="1200" dirty="0">
                  <a:latin typeface="+mj-ea"/>
                  <a:ea typeface="+mj-ea"/>
                </a:rPr>
                <a:t>株式会社</a:t>
              </a:r>
              <a:r>
                <a:rPr kumimoji="1" lang="ja-JP" altLang="en-US" sz="1200" dirty="0">
                  <a:latin typeface="+mn-ea"/>
                  <a:cs typeface="Meiryo UI" panose="020B0604030504040204" pitchFamily="50" charset="-128"/>
                </a:rPr>
                <a:t>〇〇〇〇</a:t>
              </a:r>
              <a:endParaRPr kumimoji="0" lang="en-US" altLang="ja-JP" sz="1200" dirty="0">
                <a:latin typeface="+mj-ea"/>
                <a:ea typeface="+mj-ea"/>
              </a:endParaRPr>
            </a:p>
            <a:p>
              <a:pPr algn="ctr"/>
              <a:r>
                <a:rPr kumimoji="0" lang="ja-JP" altLang="en-US" sz="1050" dirty="0">
                  <a:latin typeface="+mj-ea"/>
                  <a:ea typeface="+mj-ea"/>
                </a:rPr>
                <a:t>●●事業</a:t>
              </a:r>
            </a:p>
          </p:txBody>
        </p: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B070DA61-139E-A519-077C-6E093BAC89AB}"/>
                </a:ext>
              </a:extLst>
            </p:cNvPr>
            <p:cNvSpPr/>
            <p:nvPr/>
          </p:nvSpPr>
          <p:spPr bwMode="auto">
            <a:xfrm>
              <a:off x="8363333" y="4566873"/>
              <a:ext cx="1457240" cy="5597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</p:spPr>
          <p:txBody>
            <a:bodyPr wrap="square" rtlCol="0" anchor="ctr"/>
            <a:lstStyle/>
            <a:p>
              <a:pPr algn="ctr"/>
              <a:r>
                <a:rPr kumimoji="1" lang="ja-JP" altLang="en-US" sz="1200" dirty="0">
                  <a:latin typeface="+mn-ea"/>
                  <a:cs typeface="Meiryo UI" panose="020B0604030504040204" pitchFamily="50" charset="-128"/>
                </a:rPr>
                <a:t>〇〇</a:t>
              </a:r>
              <a:r>
                <a:rPr kumimoji="0" lang="ja-JP" altLang="en-US" sz="1200" dirty="0">
                  <a:latin typeface="+mj-ea"/>
                  <a:ea typeface="+mj-ea"/>
                </a:rPr>
                <a:t>株式会社</a:t>
              </a:r>
              <a:endParaRPr kumimoji="0" lang="en-US" altLang="ja-JP" sz="1200" dirty="0">
                <a:latin typeface="+mj-ea"/>
                <a:ea typeface="+mj-ea"/>
              </a:endParaRPr>
            </a:p>
            <a:p>
              <a:pPr algn="ctr"/>
              <a:r>
                <a:rPr kumimoji="0" lang="ja-JP" altLang="en-US" sz="1050" dirty="0">
                  <a:latin typeface="+mj-ea"/>
                  <a:ea typeface="+mj-ea"/>
                </a:rPr>
                <a:t>●●事業</a:t>
              </a:r>
            </a:p>
          </p:txBody>
        </p:sp>
        <p:sp>
          <p:nvSpPr>
            <p:cNvPr id="39" name="正方形/長方形 38">
              <a:extLst>
                <a:ext uri="{FF2B5EF4-FFF2-40B4-BE49-F238E27FC236}">
                  <a16:creationId xmlns:a16="http://schemas.microsoft.com/office/drawing/2014/main" id="{695DC878-0889-3482-FFD7-753185BBA445}"/>
                </a:ext>
              </a:extLst>
            </p:cNvPr>
            <p:cNvSpPr/>
            <p:nvPr/>
          </p:nvSpPr>
          <p:spPr bwMode="auto">
            <a:xfrm>
              <a:off x="10243158" y="4557043"/>
              <a:ext cx="1457240" cy="5597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B2B2B2"/>
              </a:solidFill>
              <a:miter lim="800000"/>
              <a:headEnd/>
              <a:tailEnd/>
            </a:ln>
            <a:effectLst/>
          </p:spPr>
          <p:txBody>
            <a:bodyPr wrap="square" rtlCol="0" anchor="ctr"/>
            <a:lstStyle/>
            <a:p>
              <a:pPr algn="ctr"/>
              <a:r>
                <a:rPr kumimoji="0" lang="en-US" altLang="ja-JP" sz="1200">
                  <a:latin typeface="+mj-ea"/>
                  <a:ea typeface="+mj-ea"/>
                </a:rPr>
                <a:t>XX</a:t>
              </a:r>
              <a:r>
                <a:rPr kumimoji="0" lang="ja-JP" altLang="en-US" sz="1200">
                  <a:latin typeface="+mj-ea"/>
                  <a:ea typeface="+mj-ea"/>
                </a:rPr>
                <a:t>株式会社</a:t>
              </a:r>
              <a:endParaRPr kumimoji="0" lang="en-US" altLang="ja-JP" sz="1200">
                <a:latin typeface="+mj-ea"/>
                <a:ea typeface="+mj-ea"/>
              </a:endParaRPr>
            </a:p>
            <a:p>
              <a:pPr algn="ctr"/>
              <a:r>
                <a:rPr kumimoji="0" lang="ja-JP" altLang="en-US" sz="1050">
                  <a:latin typeface="+mj-ea"/>
                  <a:ea typeface="+mj-ea"/>
                </a:rPr>
                <a:t>●●事業</a:t>
              </a:r>
            </a:p>
          </p:txBody>
        </p:sp>
        <p:cxnSp>
          <p:nvCxnSpPr>
            <p:cNvPr id="40" name="コネクタ: カギ線 39">
              <a:extLst>
                <a:ext uri="{FF2B5EF4-FFF2-40B4-BE49-F238E27FC236}">
                  <a16:creationId xmlns:a16="http://schemas.microsoft.com/office/drawing/2014/main" id="{63488E6A-B389-1CD2-E778-4A843AA5E1B8}"/>
                </a:ext>
              </a:extLst>
            </p:cNvPr>
            <p:cNvCxnSpPr>
              <a:cxnSpLocks/>
              <a:stCxn id="38" idx="0"/>
            </p:cNvCxnSpPr>
            <p:nvPr/>
          </p:nvCxnSpPr>
          <p:spPr>
            <a:xfrm rot="5400000" flipH="1" flipV="1">
              <a:off x="9994238" y="3435262"/>
              <a:ext cx="229326" cy="2033896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>
              <a:extLst>
                <a:ext uri="{FF2B5EF4-FFF2-40B4-BE49-F238E27FC236}">
                  <a16:creationId xmlns:a16="http://schemas.microsoft.com/office/drawing/2014/main" id="{BC44C414-7749-8BDC-1A11-7DC0BBDD544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125848" y="4337547"/>
              <a:ext cx="0" cy="2293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540B9B34-5078-6FBE-3ECB-637B70025BB9}"/>
              </a:ext>
            </a:extLst>
          </p:cNvPr>
          <p:cNvSpPr txBox="1"/>
          <p:nvPr/>
        </p:nvSpPr>
        <p:spPr>
          <a:xfrm>
            <a:off x="7827074" y="5652050"/>
            <a:ext cx="4211152" cy="577081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kumimoji="1" lang="en-US" altLang="ja-JP" sz="1050" b="1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※</a:t>
            </a:r>
            <a:r>
              <a:rPr kumimoji="1" lang="ja-JP" altLang="en-US" sz="1050" b="1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単独申請であって、記入する内容が無い場合はこのスライドを</a:t>
            </a:r>
            <a:br>
              <a:rPr kumimoji="1" lang="en-US" altLang="ja-JP" sz="1050" b="1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</a:br>
            <a:r>
              <a:rPr kumimoji="1" lang="ja-JP" altLang="en-US" sz="1050" b="1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削除しても構いません。（企業グループとしての申請の場合は、</a:t>
            </a:r>
            <a:br>
              <a:rPr kumimoji="1" lang="en-US" altLang="ja-JP" sz="1050" b="1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</a:br>
            <a:r>
              <a:rPr kumimoji="1" lang="ja-JP" altLang="en-US" sz="1050" b="1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このスライドに必ずグループ構成図を記載してください。）</a:t>
            </a:r>
            <a:endParaRPr kumimoji="1" lang="en-US" altLang="ja-JP" sz="1050" b="1" dirty="0">
              <a:solidFill>
                <a:srgbClr val="FF0000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BE82A216-1350-2BFE-10EE-C26EA068D250}"/>
              </a:ext>
            </a:extLst>
          </p:cNvPr>
          <p:cNvSpPr/>
          <p:nvPr/>
        </p:nvSpPr>
        <p:spPr bwMode="auto">
          <a:xfrm>
            <a:off x="4546876" y="5783642"/>
            <a:ext cx="572135" cy="393634"/>
          </a:xfrm>
          <a:prstGeom prst="rect">
            <a:avLst/>
          </a:prstGeom>
          <a:solidFill>
            <a:schemeClr val="accent1"/>
          </a:solidFill>
          <a:ln w="9525">
            <a:solidFill>
              <a:srgbClr val="4F50B6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ctr"/>
            <a:r>
              <a:rPr kumimoji="0" lang="ja-JP" altLang="en-US" sz="1200">
                <a:solidFill>
                  <a:srgbClr val="FFFFFF"/>
                </a:solidFill>
                <a:latin typeface="+mj-ea"/>
                <a:ea typeface="+mj-ea"/>
              </a:rPr>
              <a:t>●●億</a:t>
            </a:r>
            <a:endParaRPr kumimoji="0" lang="en-US" altLang="ja-JP" sz="1200" dirty="0">
              <a:solidFill>
                <a:srgbClr val="FFFFFF"/>
              </a:solidFill>
              <a:latin typeface="+mj-ea"/>
              <a:ea typeface="+mj-ea"/>
            </a:endParaRPr>
          </a:p>
          <a:p>
            <a:pPr algn="ctr"/>
            <a:r>
              <a:rPr kumimoji="0" lang="ja-JP" altLang="en-US" sz="1200" dirty="0">
                <a:solidFill>
                  <a:srgbClr val="FFFFFF"/>
                </a:solidFill>
                <a:latin typeface="+mj-ea"/>
                <a:ea typeface="+mj-ea"/>
              </a:rPr>
              <a:t>達成</a:t>
            </a:r>
            <a:endParaRPr kumimoji="0" lang="en-US" sz="1200" dirty="0">
              <a:solidFill>
                <a:srgbClr val="FFFFFF"/>
              </a:solidFill>
              <a:latin typeface="+mj-ea"/>
              <a:ea typeface="+mj-ea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CB87BBC3-E5B1-24C9-D7EC-3AC5C94E5D94}"/>
              </a:ext>
            </a:extLst>
          </p:cNvPr>
          <p:cNvSpPr txBox="1"/>
          <p:nvPr/>
        </p:nvSpPr>
        <p:spPr>
          <a:xfrm>
            <a:off x="447864" y="6512555"/>
            <a:ext cx="1184573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1288" indent="-131763"/>
            <a:r>
              <a:rPr kumimoji="1" lang="ja-JP" altLang="en-US" sz="1100" dirty="0">
                <a:latin typeface="+mn-ea"/>
                <a:cs typeface="Meiryo UI" panose="020B0604030504040204" pitchFamily="50" charset="-128"/>
              </a:rPr>
              <a:t>〇法人番号：</a:t>
            </a:r>
            <a:r>
              <a:rPr kumimoji="1" lang="en-US" altLang="ja-JP" sz="1100" dirty="0">
                <a:latin typeface="+mn-ea"/>
                <a:cs typeface="Meiryo UI" panose="020B0604030504040204" pitchFamily="50" charset="-128"/>
              </a:rPr>
              <a:t>1111111111111</a:t>
            </a:r>
            <a:r>
              <a:rPr kumimoji="1" lang="ja-JP" altLang="en-US" sz="1100" dirty="0">
                <a:latin typeface="+mn-ea"/>
                <a:cs typeface="Meiryo UI" panose="020B0604030504040204" pitchFamily="50" charset="-128"/>
              </a:rPr>
              <a:t>（〇〇社）、</a:t>
            </a:r>
            <a:r>
              <a:rPr kumimoji="1" lang="en-US" altLang="ja-JP" sz="1100" dirty="0">
                <a:latin typeface="+mn-ea"/>
                <a:cs typeface="Meiryo UI" panose="020B0604030504040204" pitchFamily="50" charset="-128"/>
              </a:rPr>
              <a:t>222222222</a:t>
            </a:r>
            <a:r>
              <a:rPr lang="en-US" altLang="ja-JP" sz="1100" dirty="0">
                <a:latin typeface="+mn-ea"/>
                <a:cs typeface="Meiryo UI" panose="020B0604030504040204" pitchFamily="50" charset="-128"/>
              </a:rPr>
              <a:t>2222</a:t>
            </a:r>
            <a:r>
              <a:rPr kumimoji="1" lang="ja-JP" altLang="en-US" sz="1100" dirty="0">
                <a:latin typeface="+mn-ea"/>
                <a:cs typeface="Meiryo UI" panose="020B0604030504040204" pitchFamily="50" charset="-128"/>
              </a:rPr>
              <a:t>（</a:t>
            </a:r>
            <a:r>
              <a:rPr kumimoji="1" lang="en-US" altLang="ja-JP" sz="1100" dirty="0">
                <a:latin typeface="+mn-ea"/>
                <a:cs typeface="Meiryo UI" panose="020B0604030504040204" pitchFamily="50" charset="-128"/>
              </a:rPr>
              <a:t>XX</a:t>
            </a:r>
            <a:r>
              <a:rPr kumimoji="1" lang="ja-JP" altLang="en-US" sz="1100" dirty="0">
                <a:latin typeface="+mn-ea"/>
                <a:cs typeface="Meiryo UI" panose="020B0604030504040204" pitchFamily="50" charset="-128"/>
              </a:rPr>
              <a:t>社）　</a:t>
            </a:r>
            <a:r>
              <a:rPr kumimoji="1" lang="ja-JP" altLang="en-US" sz="11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・・・</a:t>
            </a:r>
            <a:r>
              <a:rPr kumimoji="1" lang="en-US" altLang="ja-JP" sz="11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【</a:t>
            </a:r>
            <a:r>
              <a:rPr kumimoji="1" lang="ja-JP" altLang="en-US" sz="11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企業グループによる申請の場合は、各社の法人番号を追記</a:t>
            </a:r>
            <a:r>
              <a:rPr lang="ja-JP" altLang="en-US" sz="11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。</a:t>
            </a:r>
            <a:r>
              <a:rPr kumimoji="1" lang="ja-JP" altLang="en-US" sz="11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単独申請の場合は、この項目は削除。</a:t>
            </a:r>
            <a:r>
              <a:rPr kumimoji="1" lang="en-US" altLang="ja-JP" sz="11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3504309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689</Words>
  <Application>Microsoft Office PowerPoint</Application>
  <PresentationFormat>ワイド画面</PresentationFormat>
  <Paragraphs>60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HG丸ｺﾞｼｯｸM-PRO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>長岡市役所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長岡市役所</dc:creator>
  <cp:lastModifiedBy>長岡市役所</cp:lastModifiedBy>
  <cp:revision>4</cp:revision>
  <cp:lastPrinted>2026-01-19T04:40:44Z</cp:lastPrinted>
  <dcterms:created xsi:type="dcterms:W3CDTF">2026-01-16T01:50:18Z</dcterms:created>
  <dcterms:modified xsi:type="dcterms:W3CDTF">2026-01-21T02:52:21Z</dcterms:modified>
</cp:coreProperties>
</file>